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18"/>
  </p:handoutMasterIdLst>
  <p:sldIdLst>
    <p:sldId id="256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04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handoutMaster" Target="handoutMasters/handout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4" Type="http://schemas.openxmlformats.org/officeDocument/2006/relationships/image" Target="../media/image21.wmf"/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8ECD3-E460-4168-A589-0DA2C808812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E1BD7-1ECA-44AE-8973-2661CC5CD45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1B97-3A94-4D96-B016-7D270A0531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3852-49A6-4F8C-9214-78C7ECE65B3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1B97-3A94-4D96-B016-7D270A0531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3852-49A6-4F8C-9214-78C7ECE65B3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1B97-3A94-4D96-B016-7D270A0531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3852-49A6-4F8C-9214-78C7ECE65B3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1B97-3A94-4D96-B016-7D270A0531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3852-49A6-4F8C-9214-78C7ECE65B3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1B97-3A94-4D96-B016-7D270A0531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3852-49A6-4F8C-9214-78C7ECE65B3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1B97-3A94-4D96-B016-7D270A0531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3852-49A6-4F8C-9214-78C7ECE65B3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1B97-3A94-4D96-B016-7D270A0531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3852-49A6-4F8C-9214-78C7ECE65B3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1B97-3A94-4D96-B016-7D270A0531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3852-49A6-4F8C-9214-78C7ECE65B3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1B97-3A94-4D96-B016-7D270A0531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3852-49A6-4F8C-9214-78C7ECE65B3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1B97-3A94-4D96-B016-7D270A0531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3852-49A6-4F8C-9214-78C7ECE65B3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1B97-3A94-4D96-B016-7D270A0531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3852-49A6-4F8C-9214-78C7ECE65B3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51B97-3A94-4D96-B016-7D270A0531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33852-49A6-4F8C-9214-78C7ECE65B3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8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3.wmf"/><Relationship Id="rId1" Type="http://schemas.openxmlformats.org/officeDocument/2006/relationships/oleObject" Target="../embeddings/oleObject2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9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5.wmf"/><Relationship Id="rId3" Type="http://schemas.openxmlformats.org/officeDocument/2006/relationships/oleObject" Target="../embeddings/oleObject26.bin"/><Relationship Id="rId2" Type="http://schemas.openxmlformats.org/officeDocument/2006/relationships/image" Target="../media/image24.wmf"/><Relationship Id="rId1" Type="http://schemas.openxmlformats.org/officeDocument/2006/relationships/oleObject" Target="../embeddings/oleObject2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0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8.wmf"/><Relationship Id="rId3" Type="http://schemas.openxmlformats.org/officeDocument/2006/relationships/oleObject" Target="../embeddings/oleObject29.bin"/><Relationship Id="rId2" Type="http://schemas.openxmlformats.org/officeDocument/2006/relationships/image" Target="../media/image27.wmf"/><Relationship Id="rId1" Type="http://schemas.openxmlformats.org/officeDocument/2006/relationships/oleObject" Target="../embeddings/oleObject28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1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1.wmf"/><Relationship Id="rId3" Type="http://schemas.openxmlformats.org/officeDocument/2006/relationships/oleObject" Target="../embeddings/oleObject32.bin"/><Relationship Id="rId2" Type="http://schemas.openxmlformats.org/officeDocument/2006/relationships/image" Target="../media/image30.wmf"/><Relationship Id="rId1" Type="http://schemas.openxmlformats.org/officeDocument/2006/relationships/oleObject" Target="../embeddings/oleObject3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.wmf"/><Relationship Id="rId10" Type="http://schemas.openxmlformats.org/officeDocument/2006/relationships/vmlDrawing" Target="../drawings/vmlDrawing1.vml"/><Relationship Id="rId1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wmf"/><Relationship Id="rId8" Type="http://schemas.openxmlformats.org/officeDocument/2006/relationships/oleObject" Target="../embeddings/oleObject9.bin"/><Relationship Id="rId7" Type="http://schemas.openxmlformats.org/officeDocument/2006/relationships/image" Target="../media/image7.wmf"/><Relationship Id="rId6" Type="http://schemas.openxmlformats.org/officeDocument/2006/relationships/oleObject" Target="../embeddings/oleObject8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7.bin"/><Relationship Id="rId3" Type="http://schemas.openxmlformats.org/officeDocument/2006/relationships/oleObject" Target="../embeddings/oleObject6.bin"/><Relationship Id="rId2" Type="http://schemas.openxmlformats.org/officeDocument/2006/relationships/image" Target="../media/image5.wmf"/><Relationship Id="rId13" Type="http://schemas.openxmlformats.org/officeDocument/2006/relationships/vmlDrawing" Target="../drawings/vmlDrawing2.vml"/><Relationship Id="rId12" Type="http://schemas.openxmlformats.org/officeDocument/2006/relationships/slideLayout" Target="../slideLayouts/slideLayout2.xml"/><Relationship Id="rId11" Type="http://schemas.openxmlformats.org/officeDocument/2006/relationships/image" Target="../media/image9.wmf"/><Relationship Id="rId10" Type="http://schemas.openxmlformats.org/officeDocument/2006/relationships/oleObject" Target="../embeddings/oleObject10.bin"/><Relationship Id="rId1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wmf"/><Relationship Id="rId1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2.wmf"/><Relationship Id="rId3" Type="http://schemas.openxmlformats.org/officeDocument/2006/relationships/oleObject" Target="../embeddings/oleObject13.bin"/><Relationship Id="rId2" Type="http://schemas.openxmlformats.org/officeDocument/2006/relationships/image" Target="../media/image11.wmf"/><Relationship Id="rId1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8.bin"/><Relationship Id="rId8" Type="http://schemas.openxmlformats.org/officeDocument/2006/relationships/image" Target="../media/image16.wmf"/><Relationship Id="rId7" Type="http://schemas.openxmlformats.org/officeDocument/2006/relationships/oleObject" Target="../embeddings/oleObject17.bin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4.wmf"/><Relationship Id="rId3" Type="http://schemas.openxmlformats.org/officeDocument/2006/relationships/oleObject" Target="../embeddings/oleObject15.bin"/><Relationship Id="rId2" Type="http://schemas.openxmlformats.org/officeDocument/2006/relationships/image" Target="../media/image13.wmf"/><Relationship Id="rId12" Type="http://schemas.openxmlformats.org/officeDocument/2006/relationships/vmlDrawing" Target="../drawings/vmlDrawing5.v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17.wmf"/><Relationship Id="rId1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21.wmf"/><Relationship Id="rId7" Type="http://schemas.openxmlformats.org/officeDocument/2006/relationships/oleObject" Target="../embeddings/oleObject22.bin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9.wmf"/><Relationship Id="rId3" Type="http://schemas.openxmlformats.org/officeDocument/2006/relationships/oleObject" Target="../embeddings/oleObject20.bin"/><Relationship Id="rId2" Type="http://schemas.openxmlformats.org/officeDocument/2006/relationships/image" Target="../media/image18.wmf"/><Relationship Id="rId10" Type="http://schemas.openxmlformats.org/officeDocument/2006/relationships/vmlDrawing" Target="../drawings/vmlDrawing6.vml"/><Relationship Id="rId1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7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2.wmf"/><Relationship Id="rId1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信息论与编码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 smtClean="0"/>
              <a:t>复习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第四章 连续信息和连续信源</a:t>
            </a:r>
            <a:r>
              <a:rPr lang="en-US" altLang="zh-CN" dirty="0" smtClean="0"/>
              <a:t>	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97024"/>
            <a:ext cx="7886700" cy="499427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3. </a:t>
            </a:r>
            <a:r>
              <a:rPr lang="zh-CN" altLang="en-US" dirty="0" smtClean="0"/>
              <a:t>连续最大熵定理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限峰值最大熵定理：均匀分布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限功率最大熵定理：高斯分布</a:t>
            </a:r>
            <a:endParaRPr lang="en-US" altLang="zh-CN" dirty="0"/>
          </a:p>
          <a:p>
            <a:r>
              <a:rPr lang="en-US" altLang="zh-CN" dirty="0" smtClean="0"/>
              <a:t>4. </a:t>
            </a:r>
            <a:r>
              <a:rPr lang="zh-CN" altLang="en-US" dirty="0" smtClean="0"/>
              <a:t>连续随机变量集合的平均互信息的性质：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对称性</a:t>
            </a:r>
            <a:endParaRPr lang="en-US" altLang="zh-CN" dirty="0" smtClean="0"/>
          </a:p>
          <a:p>
            <a:pPr lvl="1"/>
            <a:r>
              <a:rPr lang="zh-CN" altLang="en-US" dirty="0"/>
              <a:t>非负</a:t>
            </a:r>
            <a:r>
              <a:rPr lang="zh-CN" altLang="en-US" dirty="0" smtClean="0"/>
              <a:t>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与差熵的关系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	 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zh-CN" altLang="en-US" dirty="0"/>
              <a:t>五</a:t>
            </a:r>
            <a:r>
              <a:rPr lang="zh-CN" altLang="en-US" dirty="0" smtClean="0"/>
              <a:t>章 无失真信源编码</a:t>
            </a:r>
            <a:r>
              <a:rPr lang="en-US" altLang="zh-CN" dirty="0" smtClean="0"/>
              <a:t>	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97024"/>
            <a:ext cx="7886700" cy="499427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1.  </a:t>
            </a:r>
            <a:r>
              <a:rPr lang="zh-CN" altLang="en-US" dirty="0" smtClean="0"/>
              <a:t>信源编码的目的</a:t>
            </a:r>
            <a:endParaRPr lang="en-US" altLang="zh-CN" dirty="0" smtClean="0"/>
          </a:p>
          <a:p>
            <a:r>
              <a:rPr lang="en-US" altLang="zh-CN" dirty="0" smtClean="0"/>
              <a:t>2. </a:t>
            </a:r>
            <a:r>
              <a:rPr lang="zh-CN" altLang="en-US" dirty="0" smtClean="0"/>
              <a:t>概率匹配编码：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分组码，定长码，变长码（缓冲），唯一可译码，即时码，异前置码</a:t>
            </a:r>
            <a:endParaRPr lang="en-US" altLang="zh-CN" dirty="0"/>
          </a:p>
          <a:p>
            <a:r>
              <a:rPr lang="en-US" altLang="zh-CN" dirty="0"/>
              <a:t>3</a:t>
            </a:r>
            <a:r>
              <a:rPr lang="en-US" altLang="zh-CN" dirty="0" smtClean="0"/>
              <a:t>. </a:t>
            </a:r>
            <a:r>
              <a:rPr lang="zh-CN" altLang="en-US" dirty="0" smtClean="0"/>
              <a:t>典型序列，典型序列的概率，渐进均分性</a:t>
            </a:r>
            <a:endParaRPr lang="en-US" altLang="zh-CN" dirty="0" smtClean="0"/>
          </a:p>
          <a:p>
            <a:r>
              <a:rPr lang="en-US" altLang="zh-CN" dirty="0" smtClean="0"/>
              <a:t>4. </a:t>
            </a:r>
            <a:r>
              <a:rPr lang="zh-CN" altLang="en-US" dirty="0" smtClean="0"/>
              <a:t>香农第一定理：码率大于或等于信源熵，就存在无失真编码。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zh-CN" altLang="en-US" dirty="0"/>
              <a:t>五</a:t>
            </a:r>
            <a:r>
              <a:rPr lang="zh-CN" altLang="en-US" dirty="0" smtClean="0"/>
              <a:t>章 无失真信源编码</a:t>
            </a:r>
            <a:r>
              <a:rPr lang="en-US" altLang="zh-CN" dirty="0" smtClean="0"/>
              <a:t>	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97024"/>
            <a:ext cx="7886700" cy="6073776"/>
          </a:xfrm>
        </p:spPr>
        <p:txBody>
          <a:bodyPr>
            <a:normAutofit/>
          </a:bodyPr>
          <a:lstStyle/>
          <a:p>
            <a:r>
              <a:rPr lang="en-US" altLang="zh-CN" dirty="0"/>
              <a:t>5. </a:t>
            </a:r>
            <a:r>
              <a:rPr lang="zh-CN" altLang="en-US" dirty="0"/>
              <a:t>码率、编码效率、信息传输速率</a:t>
            </a:r>
            <a:endParaRPr lang="en-US" altLang="zh-CN" dirty="0"/>
          </a:p>
          <a:p>
            <a:pPr lvl="1"/>
            <a:r>
              <a:rPr lang="zh-CN" altLang="en-US" dirty="0"/>
              <a:t>定长码 </a:t>
            </a:r>
            <a:r>
              <a:rPr lang="en-US" altLang="zh-CN" dirty="0"/>
              <a:t>P87</a:t>
            </a:r>
            <a:endParaRPr lang="en-US" altLang="zh-CN" dirty="0"/>
          </a:p>
          <a:p>
            <a:pPr lvl="1"/>
            <a:r>
              <a:rPr lang="zh-CN" altLang="en-US" dirty="0"/>
              <a:t>变长码 </a:t>
            </a:r>
            <a:r>
              <a:rPr lang="en-US" altLang="zh-CN" dirty="0"/>
              <a:t>P92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en-US" altLang="zh-CN" dirty="0" smtClean="0"/>
              <a:t>6.  </a:t>
            </a:r>
            <a:r>
              <a:rPr lang="zh-CN" altLang="en-US" dirty="0" smtClean="0"/>
              <a:t>变长码存在异前置码的充要条件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Kraft</a:t>
            </a:r>
            <a:r>
              <a:rPr lang="zh-CN" altLang="en-US" dirty="0" smtClean="0"/>
              <a:t>不等式</a:t>
            </a:r>
            <a:r>
              <a:rPr lang="en-US" altLang="zh-CN" dirty="0" smtClean="0"/>
              <a:t>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 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7. Huffman</a:t>
            </a:r>
            <a:r>
              <a:rPr lang="zh-CN" altLang="en-US" dirty="0" smtClean="0"/>
              <a:t>编码的原理与方法</a:t>
            </a:r>
            <a:endParaRPr lang="en-US" altLang="zh-CN" dirty="0" smtClean="0"/>
          </a:p>
        </p:txBody>
      </p:sp>
      <p:graphicFrame>
        <p:nvGraphicFramePr>
          <p:cNvPr id="4" name="Object 11"/>
          <p:cNvGraphicFramePr>
            <a:graphicFrameLocks noChangeAspect="1"/>
          </p:cNvGraphicFramePr>
          <p:nvPr/>
        </p:nvGraphicFramePr>
        <p:xfrm>
          <a:off x="1476375" y="3662363"/>
          <a:ext cx="1190625" cy="821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" r:id="rId1" imgW="647700" imgH="444500" progId="">
                  <p:embed/>
                </p:oleObj>
              </mc:Choice>
              <mc:Fallback>
                <p:oleObj name="" r:id="rId1" imgW="647700" imgH="4445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662363"/>
                        <a:ext cx="1190625" cy="8219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第六章 离散信道及其容量</a:t>
            </a:r>
            <a:r>
              <a:rPr lang="en-US" altLang="zh-CN" dirty="0" smtClean="0"/>
              <a:t>	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97024"/>
            <a:ext cx="7886700" cy="409257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1. </a:t>
            </a:r>
            <a:r>
              <a:rPr lang="zh-CN" altLang="en-US" dirty="0" smtClean="0"/>
              <a:t>平稳</a:t>
            </a:r>
            <a:r>
              <a:rPr lang="zh-CN" altLang="en-US" dirty="0"/>
              <a:t>离散无记忆信道模型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lvl="1"/>
            <a:r>
              <a:rPr lang="zh-CN" altLang="en-US" dirty="0"/>
              <a:t>一</a:t>
            </a:r>
            <a:r>
              <a:rPr lang="zh-CN" altLang="en-US" dirty="0" smtClean="0"/>
              <a:t>维条件概率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用转移概率矩阵，信道转移概率图描述 </a:t>
            </a:r>
            <a:endParaRPr lang="zh-CN" altLang="en-US" dirty="0"/>
          </a:p>
          <a:p>
            <a:r>
              <a:rPr lang="en-US" altLang="zh-CN" dirty="0" smtClean="0"/>
              <a:t>2. </a:t>
            </a:r>
            <a:r>
              <a:rPr lang="zh-CN" altLang="en-US" dirty="0" smtClean="0"/>
              <a:t>平稳离散无记忆信道的容量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 </a:t>
            </a:r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P109</a:t>
            </a:r>
            <a:endParaRPr lang="en-US" altLang="zh-CN" dirty="0"/>
          </a:p>
          <a:p>
            <a:r>
              <a:rPr lang="en-US" altLang="zh-CN" dirty="0" smtClean="0"/>
              <a:t>3.  </a:t>
            </a:r>
            <a:r>
              <a:rPr lang="zh-CN" altLang="en-US" dirty="0" smtClean="0"/>
              <a:t>特殊离散无记忆信道的容量的计算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对称信道（如何判断），输入等概率是达到容量</a:t>
            </a:r>
            <a:endParaRPr lang="en-US" altLang="zh-CN" dirty="0" smtClean="0"/>
          </a:p>
          <a:p>
            <a:pPr lvl="1"/>
            <a:endParaRPr lang="en-US" altLang="zh-CN" dirty="0"/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/>
        </p:nvGraphicFramePr>
        <p:xfrm>
          <a:off x="5677698" y="1597024"/>
          <a:ext cx="1857154" cy="386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" r:id="rId1" imgW="965200" imgH="203200" progId="">
                  <p:embed/>
                </p:oleObj>
              </mc:Choice>
              <mc:Fallback>
                <p:oleObj name="" r:id="rId1" imgW="965200" imgH="20320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7698" y="1597024"/>
                        <a:ext cx="1857154" cy="3869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"/>
          <p:cNvGraphicFramePr>
            <a:graphicFrameLocks noChangeAspect="1"/>
          </p:cNvGraphicFramePr>
          <p:nvPr/>
        </p:nvGraphicFramePr>
        <p:xfrm>
          <a:off x="1406004" y="3394537"/>
          <a:ext cx="2006914" cy="591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6" name="" r:id="rId3" imgW="901065" imgH="266700" progId="">
                  <p:embed/>
                </p:oleObj>
              </mc:Choice>
              <mc:Fallback>
                <p:oleObj name="" r:id="rId3" imgW="901065" imgH="26670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6004" y="3394537"/>
                        <a:ext cx="2006914" cy="5912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4"/>
          <p:cNvGraphicFramePr>
            <a:graphicFrameLocks noChangeAspect="1"/>
          </p:cNvGraphicFramePr>
          <p:nvPr/>
        </p:nvGraphicFramePr>
        <p:xfrm>
          <a:off x="2409461" y="5462656"/>
          <a:ext cx="3456037" cy="45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7" name="Equation" r:id="rId5" imgW="1739900" imgH="228600" progId="Equation.3">
                  <p:embed/>
                </p:oleObj>
              </mc:Choice>
              <mc:Fallback>
                <p:oleObj name="Equation" r:id="rId5" imgW="173990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9461" y="5462656"/>
                        <a:ext cx="3456037" cy="453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第六章 离散信道及其容量</a:t>
            </a:r>
            <a:r>
              <a:rPr lang="en-US" altLang="zh-CN" dirty="0" smtClean="0"/>
              <a:t>	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97024"/>
            <a:ext cx="7886700" cy="409257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4. </a:t>
            </a:r>
            <a:r>
              <a:rPr lang="zh-CN" altLang="en-US" dirty="0" smtClean="0"/>
              <a:t>一般离散信道：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利用定理</a:t>
            </a:r>
            <a:r>
              <a:rPr lang="en-US" altLang="zh-CN" dirty="0" smtClean="0"/>
              <a:t>6.2</a:t>
            </a:r>
            <a:r>
              <a:rPr lang="zh-CN" altLang="en-US" dirty="0" smtClean="0"/>
              <a:t>列方程组求解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 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r>
              <a:rPr lang="en-US" altLang="zh-CN" dirty="0" smtClean="0"/>
              <a:t>5. </a:t>
            </a:r>
            <a:r>
              <a:rPr lang="zh-CN" altLang="en-US" dirty="0" smtClean="0"/>
              <a:t>级联信道：转移概率矩阵为各级联信道矩阵的乘积，再计算容量。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6. </a:t>
            </a:r>
            <a:r>
              <a:rPr lang="zh-CN" altLang="en-US" dirty="0" smtClean="0"/>
              <a:t>离散平稳无记忆</a:t>
            </a:r>
            <a:r>
              <a:rPr lang="en-US" altLang="zh-CN" dirty="0" smtClean="0"/>
              <a:t>N</a:t>
            </a:r>
            <a:r>
              <a:rPr lang="zh-CN" altLang="en-US" dirty="0"/>
              <a:t>次</a:t>
            </a:r>
            <a:r>
              <a:rPr lang="zh-CN" altLang="en-US" dirty="0" smtClean="0"/>
              <a:t>扩展信道（了解）</a:t>
            </a:r>
            <a:endParaRPr lang="en-US" altLang="zh-CN" dirty="0"/>
          </a:p>
        </p:txBody>
      </p:sp>
      <p:graphicFrame>
        <p:nvGraphicFramePr>
          <p:cNvPr id="8" name="Object 13"/>
          <p:cNvGraphicFramePr>
            <a:graphicFrameLocks noChangeAspect="1"/>
          </p:cNvGraphicFramePr>
          <p:nvPr/>
        </p:nvGraphicFramePr>
        <p:xfrm>
          <a:off x="1439341" y="2441574"/>
          <a:ext cx="306228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name="公式" r:id="rId1" imgW="1498600" imgH="228600" progId="Equation.3">
                  <p:embed/>
                </p:oleObj>
              </mc:Choice>
              <mc:Fallback>
                <p:oleObj name="公式" r:id="rId1" imgW="149860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341" y="2441574"/>
                        <a:ext cx="3062288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4"/>
          <p:cNvGraphicFramePr>
            <a:graphicFrameLocks noChangeAspect="1"/>
          </p:cNvGraphicFramePr>
          <p:nvPr/>
        </p:nvGraphicFramePr>
        <p:xfrm>
          <a:off x="1436167" y="2922587"/>
          <a:ext cx="306546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1" name="公式" r:id="rId3" imgW="1498600" imgH="228600" progId="Equation.3">
                  <p:embed/>
                </p:oleObj>
              </mc:Choice>
              <mc:Fallback>
                <p:oleObj name="公式" r:id="rId3" imgW="149860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167" y="2922587"/>
                        <a:ext cx="3065462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9"/>
          <p:cNvGraphicFramePr>
            <a:graphicFrameLocks noChangeAspect="1"/>
          </p:cNvGraphicFramePr>
          <p:nvPr/>
        </p:nvGraphicFramePr>
        <p:xfrm>
          <a:off x="3505200" y="5689600"/>
          <a:ext cx="1066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Equation" r:id="rId5" imgW="647700" imgH="203200" progId="">
                  <p:embed/>
                </p:oleObj>
              </mc:Choice>
              <mc:Fallback>
                <p:oleObj name="Equation" r:id="rId5" imgW="647700" imgH="20320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689600"/>
                        <a:ext cx="10668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第六章 离散信道及其容量</a:t>
            </a:r>
            <a:r>
              <a:rPr lang="en-US" altLang="zh-CN" dirty="0" smtClean="0"/>
              <a:t>	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97024"/>
            <a:ext cx="7886700" cy="409257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7. </a:t>
            </a:r>
            <a:r>
              <a:rPr lang="zh-CN" altLang="en-US" dirty="0" smtClean="0"/>
              <a:t>并联信道：每次传输可以使用所有的子信道</a:t>
            </a:r>
            <a:endParaRPr lang="en-US" altLang="zh-CN" dirty="0" smtClean="0"/>
          </a:p>
          <a:p>
            <a:endParaRPr lang="en-US" altLang="zh-CN" dirty="0" smtClean="0"/>
          </a:p>
          <a:p>
            <a:pPr lvl="1"/>
            <a:endParaRPr lang="en-US" altLang="zh-CN" dirty="0"/>
          </a:p>
          <a:p>
            <a:r>
              <a:rPr lang="en-US" altLang="zh-CN" dirty="0" smtClean="0"/>
              <a:t>8. </a:t>
            </a:r>
            <a:r>
              <a:rPr lang="zh-CN" altLang="en-US" dirty="0"/>
              <a:t>和</a:t>
            </a:r>
            <a:r>
              <a:rPr lang="zh-CN" altLang="en-US" dirty="0" smtClean="0"/>
              <a:t>信道：</a:t>
            </a:r>
            <a:r>
              <a:rPr lang="zh-CN" altLang="zh-CN" dirty="0"/>
              <a:t>每次传输只能使用一个子信道</a:t>
            </a:r>
            <a:endParaRPr lang="en-US" altLang="zh-CN" dirty="0" smtClean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endParaRPr lang="en-US" altLang="zh-CN" dirty="0"/>
          </a:p>
        </p:txBody>
      </p:sp>
      <p:graphicFrame>
        <p:nvGraphicFramePr>
          <p:cNvPr id="7" name="Object 17"/>
          <p:cNvGraphicFramePr>
            <a:graphicFrameLocks noChangeAspect="1"/>
          </p:cNvGraphicFramePr>
          <p:nvPr/>
        </p:nvGraphicFramePr>
        <p:xfrm>
          <a:off x="2284876" y="2114905"/>
          <a:ext cx="1220324" cy="807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Equation" r:id="rId1" imgW="647700" imgH="431800" progId="">
                  <p:embed/>
                </p:oleObj>
              </mc:Choice>
              <mc:Fallback>
                <p:oleObj name="Equation" r:id="rId1" imgW="647700" imgH="4318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4876" y="2114905"/>
                        <a:ext cx="1220324" cy="8076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4105385" y="2259368"/>
            <a:ext cx="37449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33730" indent="-63373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1pPr>
            <a:lvl2pPr marL="897255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2pPr>
            <a:lvl3pPr marL="1076325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dirty="0" smtClean="0">
                <a:solidFill>
                  <a:srgbClr val="004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当信源无记忆时信道达到容量</a:t>
            </a:r>
            <a:endParaRPr lang="zh-CN" altLang="en-US" dirty="0" smtClean="0">
              <a:solidFill>
                <a:srgbClr val="0042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2" name="Object 15"/>
          <p:cNvGraphicFramePr>
            <a:graphicFrameLocks noChangeAspect="1"/>
          </p:cNvGraphicFramePr>
          <p:nvPr/>
        </p:nvGraphicFramePr>
        <p:xfrm>
          <a:off x="1944598" y="3792119"/>
          <a:ext cx="1900880" cy="512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Equation" r:id="rId3" imgW="951865" imgH="254000" progId="">
                  <p:embed/>
                </p:oleObj>
              </mc:Choice>
              <mc:Fallback>
                <p:oleObj name="Equation" r:id="rId3" imgW="951865" imgH="25400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598" y="3792119"/>
                        <a:ext cx="1900880" cy="5128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3906838" y="3663611"/>
            <a:ext cx="46085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1pPr>
            <a:lvl2pPr marL="897255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2pPr>
            <a:lvl3pPr marL="1076325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dirty="0" smtClean="0">
                <a:solidFill>
                  <a:srgbClr val="004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达到容量的输入概率为各子信道达到容量时的概率再乘以</a:t>
            </a:r>
            <a:endParaRPr lang="zh-CN" altLang="en-US" dirty="0" smtClean="0">
              <a:solidFill>
                <a:srgbClr val="0042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4" name="Object 23"/>
          <p:cNvGraphicFramePr>
            <a:graphicFrameLocks noChangeAspect="1"/>
          </p:cNvGraphicFramePr>
          <p:nvPr/>
        </p:nvGraphicFramePr>
        <p:xfrm>
          <a:off x="5399582" y="3946863"/>
          <a:ext cx="21590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公式" r:id="rId5" imgW="114300" imgH="190500" progId="Equation.3">
                  <p:embed/>
                </p:oleObj>
              </mc:Choice>
              <mc:Fallback>
                <p:oleObj name="公式" r:id="rId5" imgW="114300" imgH="1905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9582" y="3946863"/>
                        <a:ext cx="215900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第一章 绪论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通信系统模型（各部分的作用和功能）</a:t>
            </a:r>
            <a:endParaRPr lang="en-US" altLang="zh-CN" dirty="0" smtClean="0"/>
          </a:p>
          <a:p>
            <a:r>
              <a:rPr lang="zh-CN" altLang="en-US" dirty="0" smtClean="0"/>
              <a:t>通信系统的三项性能指标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>
            <a:off x="3851275" y="3373438"/>
            <a:ext cx="1295400" cy="914400"/>
          </a:xfrm>
          <a:prstGeom prst="flowChartMagneticDrum">
            <a:avLst/>
          </a:prstGeom>
          <a:gradFill rotWithShape="0">
            <a:gsLst>
              <a:gs pos="0">
                <a:srgbClr val="765E2F"/>
              </a:gs>
              <a:gs pos="50000">
                <a:srgbClr val="FFCC66"/>
              </a:gs>
              <a:gs pos="100000">
                <a:srgbClr val="765E2F"/>
              </a:gs>
            </a:gsLst>
            <a:lin ang="5400000" scaled="1"/>
          </a:gra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信道</a:t>
            </a:r>
            <a:endParaRPr kumimoji="1" lang="zh-CN" altLang="en-US" sz="24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574675" y="3525838"/>
            <a:ext cx="990600" cy="889000"/>
          </a:xfrm>
          <a:prstGeom prst="rect">
            <a:avLst/>
          </a:prstGeom>
          <a:solidFill>
            <a:srgbClr val="99FFCC"/>
          </a:solidFill>
          <a:ln w="9525">
            <a:miter lim="800000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FFCC"/>
            </a:extrusionClr>
            <a:contourClr>
              <a:srgbClr val="99FFCC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>
                <a:latin typeface="Times New Roman" panose="02020603050405020304" pitchFamily="18" charset="0"/>
              </a:rPr>
              <a:t>信源</a:t>
            </a:r>
            <a:endParaRPr kumimoji="1"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5756275" y="3525838"/>
            <a:ext cx="990600" cy="830262"/>
          </a:xfrm>
          <a:prstGeom prst="rect">
            <a:avLst/>
          </a:prstGeom>
          <a:solidFill>
            <a:srgbClr val="FF0000"/>
          </a:solidFill>
          <a:ln w="9525">
            <a:miter lim="800000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1" lang="zh-CN" altLang="en-US" sz="1800" b="1">
                <a:solidFill>
                  <a:srgbClr val="EAEAEA"/>
                </a:solidFill>
                <a:latin typeface="Arial" panose="020B0604020202020204" pitchFamily="34" charset="0"/>
              </a:rPr>
              <a:t>译码器</a:t>
            </a:r>
            <a:endParaRPr kumimoji="1" lang="zh-CN" altLang="en-US" sz="1800" b="1">
              <a:solidFill>
                <a:srgbClr val="EAEAEA"/>
              </a:solidFill>
              <a:latin typeface="Arial" panose="020B0604020202020204" pitchFamily="34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2251075" y="3525838"/>
            <a:ext cx="990600" cy="830262"/>
          </a:xfrm>
          <a:prstGeom prst="rect">
            <a:avLst/>
          </a:prstGeom>
          <a:solidFill>
            <a:srgbClr val="FF0000"/>
          </a:solidFill>
          <a:ln w="9525">
            <a:miter lim="800000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kumimoji="1" lang="zh-CN" altLang="en-US" sz="1800" b="1">
                <a:solidFill>
                  <a:srgbClr val="EAEAEA"/>
                </a:solidFill>
                <a:latin typeface="Arial" panose="020B0604020202020204" pitchFamily="34" charset="0"/>
              </a:rPr>
              <a:t>编码器</a:t>
            </a:r>
            <a:endParaRPr kumimoji="1" lang="zh-CN" altLang="en-US" sz="1800" b="1">
              <a:solidFill>
                <a:srgbClr val="EAEAEA"/>
              </a:solidFill>
              <a:latin typeface="Arial" panose="020B0604020202020204" pitchFamily="34" charset="0"/>
            </a:endParaRP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7508875" y="3449638"/>
            <a:ext cx="914400" cy="990600"/>
          </a:xfrm>
          <a:prstGeom prst="rect">
            <a:avLst/>
          </a:prstGeom>
          <a:solidFill>
            <a:srgbClr val="99FFCC"/>
          </a:solidFill>
          <a:ln w="9525">
            <a:miter lim="800000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FFCC"/>
            </a:extrusionClr>
            <a:contourClr>
              <a:srgbClr val="99FFCC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>
                <a:latin typeface="Times New Roman" panose="02020603050405020304" pitchFamily="18" charset="0"/>
              </a:rPr>
              <a:t>信宿</a:t>
            </a:r>
            <a:endParaRPr kumimoji="1"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24" name="Line 28"/>
          <p:cNvSpPr>
            <a:spLocks noChangeShapeType="1"/>
          </p:cNvSpPr>
          <p:nvPr/>
        </p:nvSpPr>
        <p:spPr bwMode="auto">
          <a:xfrm>
            <a:off x="1641475" y="3830638"/>
            <a:ext cx="609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endParaRPr lang="zh-CN" altLang="en-US"/>
          </a:p>
        </p:txBody>
      </p:sp>
      <p:sp>
        <p:nvSpPr>
          <p:cNvPr id="25" name="Rectangle 29"/>
          <p:cNvSpPr>
            <a:spLocks noChangeArrowheads="1"/>
          </p:cNvSpPr>
          <p:nvPr/>
        </p:nvSpPr>
        <p:spPr bwMode="auto">
          <a:xfrm>
            <a:off x="3851275" y="5354638"/>
            <a:ext cx="1295400" cy="762000"/>
          </a:xfrm>
          <a:prstGeom prst="rect">
            <a:avLst/>
          </a:prstGeom>
          <a:solidFill>
            <a:srgbClr val="FFCCFF"/>
          </a:solidFill>
          <a:ln w="9525">
            <a:miter lim="800000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  <a:contourClr>
              <a:srgbClr val="FFCC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噪声</a:t>
            </a:r>
            <a:endParaRPr kumimoji="1" lang="zh-CN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Line 30"/>
          <p:cNvSpPr>
            <a:spLocks noChangeShapeType="1"/>
          </p:cNvSpPr>
          <p:nvPr/>
        </p:nvSpPr>
        <p:spPr bwMode="auto">
          <a:xfrm>
            <a:off x="3317875" y="3830638"/>
            <a:ext cx="533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endParaRPr lang="zh-CN" altLang="en-US"/>
          </a:p>
        </p:txBody>
      </p:sp>
      <p:sp>
        <p:nvSpPr>
          <p:cNvPr id="27" name="Line 31"/>
          <p:cNvSpPr>
            <a:spLocks noChangeShapeType="1"/>
          </p:cNvSpPr>
          <p:nvPr/>
        </p:nvSpPr>
        <p:spPr bwMode="auto">
          <a:xfrm>
            <a:off x="4918075" y="3830638"/>
            <a:ext cx="838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endParaRPr lang="zh-CN" altLang="en-US"/>
          </a:p>
        </p:txBody>
      </p:sp>
      <p:sp>
        <p:nvSpPr>
          <p:cNvPr id="28" name="Line 32"/>
          <p:cNvSpPr>
            <a:spLocks noChangeShapeType="1"/>
          </p:cNvSpPr>
          <p:nvPr/>
        </p:nvSpPr>
        <p:spPr bwMode="auto">
          <a:xfrm>
            <a:off x="6823075" y="3830638"/>
            <a:ext cx="68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endParaRPr lang="zh-CN" altLang="en-US"/>
          </a:p>
        </p:txBody>
      </p:sp>
      <p:sp>
        <p:nvSpPr>
          <p:cNvPr id="29" name="Line 33"/>
          <p:cNvSpPr>
            <a:spLocks noChangeShapeType="1"/>
          </p:cNvSpPr>
          <p:nvPr/>
        </p:nvSpPr>
        <p:spPr bwMode="auto">
          <a:xfrm flipV="1">
            <a:off x="4537075" y="4287838"/>
            <a:ext cx="0" cy="99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endParaRPr lang="zh-CN" altLang="en-US"/>
          </a:p>
        </p:txBody>
      </p:sp>
      <p:sp>
        <p:nvSpPr>
          <p:cNvPr id="30" name="Text Box 40"/>
          <p:cNvSpPr txBox="1">
            <a:spLocks noChangeArrowheads="1"/>
          </p:cNvSpPr>
          <p:nvPr/>
        </p:nvSpPr>
        <p:spPr bwMode="auto">
          <a:xfrm>
            <a:off x="3241675" y="4440238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E765E"/>
                    </a:gs>
                    <a:gs pos="50000">
                      <a:srgbClr val="CCFFCC"/>
                    </a:gs>
                    <a:gs pos="100000">
                      <a:srgbClr val="5E76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1" lang="zh-CN" altLang="en-US" sz="1600" b="1">
                <a:solidFill>
                  <a:srgbClr val="3366FF"/>
                </a:solidFill>
                <a:latin typeface="Times New Roman" panose="02020603050405020304" pitchFamily="18" charset="0"/>
              </a:rPr>
              <a:t>信号</a:t>
            </a:r>
            <a:endParaRPr kumimoji="1" lang="zh-CN" altLang="en-US" sz="1600" b="1">
              <a:solidFill>
                <a:srgbClr val="3366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" name="Text Box 41"/>
          <p:cNvSpPr txBox="1">
            <a:spLocks noChangeArrowheads="1"/>
          </p:cNvSpPr>
          <p:nvPr/>
        </p:nvSpPr>
        <p:spPr bwMode="auto">
          <a:xfrm>
            <a:off x="4918075" y="4287838"/>
            <a:ext cx="914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E765E"/>
                    </a:gs>
                    <a:gs pos="50000">
                      <a:srgbClr val="CCFFCC"/>
                    </a:gs>
                    <a:gs pos="100000">
                      <a:srgbClr val="5E76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1" lang="zh-CN" altLang="en-US" sz="1600" b="1">
                <a:solidFill>
                  <a:srgbClr val="3366FF"/>
                </a:solidFill>
                <a:latin typeface="Times New Roman" panose="02020603050405020304" pitchFamily="18" charset="0"/>
              </a:rPr>
              <a:t>信号加噪声</a:t>
            </a:r>
            <a:endParaRPr kumimoji="1" lang="zh-CN" altLang="en-US" sz="1600" b="1">
              <a:solidFill>
                <a:srgbClr val="3366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" name="Text Box 42"/>
          <p:cNvSpPr txBox="1">
            <a:spLocks noChangeArrowheads="1"/>
          </p:cNvSpPr>
          <p:nvPr/>
        </p:nvSpPr>
        <p:spPr bwMode="auto">
          <a:xfrm>
            <a:off x="6823075" y="4440238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E765E"/>
                    </a:gs>
                    <a:gs pos="50000">
                      <a:srgbClr val="CCFFCC"/>
                    </a:gs>
                    <a:gs pos="100000">
                      <a:srgbClr val="5E76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1" lang="zh-CN" altLang="en-US" sz="1600" b="1">
                <a:solidFill>
                  <a:srgbClr val="3366FF"/>
                </a:solidFill>
                <a:latin typeface="Times New Roman" panose="02020603050405020304" pitchFamily="18" charset="0"/>
              </a:rPr>
              <a:t>消息</a:t>
            </a:r>
            <a:endParaRPr kumimoji="1" lang="zh-CN" altLang="en-US" sz="1600" b="1">
              <a:solidFill>
                <a:srgbClr val="3366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" name="Text Box 43"/>
          <p:cNvSpPr txBox="1">
            <a:spLocks noChangeArrowheads="1"/>
          </p:cNvSpPr>
          <p:nvPr/>
        </p:nvSpPr>
        <p:spPr bwMode="auto">
          <a:xfrm>
            <a:off x="1565275" y="4440238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5E765E"/>
                    </a:gs>
                    <a:gs pos="50000">
                      <a:srgbClr val="CCFFCC"/>
                    </a:gs>
                    <a:gs pos="100000">
                      <a:srgbClr val="5E765E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1" lang="zh-CN" altLang="en-US" sz="1600" b="1">
                <a:solidFill>
                  <a:srgbClr val="3366FF"/>
                </a:solidFill>
                <a:latin typeface="Times New Roman" panose="02020603050405020304" pitchFamily="18" charset="0"/>
              </a:rPr>
              <a:t>消息</a:t>
            </a:r>
            <a:endParaRPr kumimoji="1" lang="zh-CN" altLang="en-US" sz="1600" b="1">
              <a:solidFill>
                <a:srgbClr val="3366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第二</a:t>
            </a:r>
            <a:r>
              <a:rPr lang="zh-CN" altLang="en-US" dirty="0" smtClean="0"/>
              <a:t>章 离散信息的度量</a:t>
            </a:r>
            <a:r>
              <a:rPr lang="en-US" altLang="zh-CN" dirty="0" smtClean="0"/>
              <a:t>	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97024"/>
            <a:ext cx="7886700" cy="4994275"/>
          </a:xfrm>
        </p:spPr>
        <p:txBody>
          <a:bodyPr/>
          <a:lstStyle/>
          <a:p>
            <a:r>
              <a:rPr lang="en-US" altLang="zh-CN" dirty="0" smtClean="0"/>
              <a:t>1.  </a:t>
            </a:r>
            <a:r>
              <a:rPr lang="zh-CN" altLang="en-US" dirty="0" smtClean="0"/>
              <a:t>自信息、联合自信息、条件自信息</a:t>
            </a:r>
            <a:r>
              <a:rPr lang="en-US" altLang="zh-CN" dirty="0" smtClean="0"/>
              <a:t> 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刻画不确定性，非负，单位为</a:t>
            </a:r>
            <a:r>
              <a:rPr lang="en-US" altLang="zh-CN" dirty="0" smtClean="0"/>
              <a:t>bit</a:t>
            </a:r>
            <a:endParaRPr lang="en-US" altLang="zh-CN" dirty="0" smtClean="0"/>
          </a:p>
          <a:p>
            <a:r>
              <a:rPr lang="en-US" altLang="zh-CN" dirty="0" smtClean="0"/>
              <a:t>2.  </a:t>
            </a:r>
            <a:r>
              <a:rPr lang="zh-CN" altLang="en-US" dirty="0" smtClean="0"/>
              <a:t>自信息的平均值为熵 </a:t>
            </a:r>
            <a:endParaRPr lang="en-US" altLang="zh-CN" dirty="0" smtClean="0"/>
          </a:p>
          <a:p>
            <a:r>
              <a:rPr lang="en-US" altLang="zh-CN" dirty="0" smtClean="0"/>
              <a:t>3.  </a:t>
            </a:r>
            <a:r>
              <a:rPr lang="zh-CN" altLang="en-US" dirty="0" smtClean="0"/>
              <a:t>条件自信息的平均值为条件熵</a:t>
            </a:r>
            <a:endParaRPr lang="en-US" altLang="zh-CN" dirty="0" smtClean="0"/>
          </a:p>
          <a:p>
            <a:r>
              <a:rPr lang="en-US" altLang="zh-CN" dirty="0" smtClean="0"/>
              <a:t>4.  </a:t>
            </a:r>
            <a:r>
              <a:rPr lang="zh-CN" altLang="en-US" dirty="0" smtClean="0"/>
              <a:t>联合自信息的平均值为联合熵</a:t>
            </a:r>
            <a:endParaRPr lang="en-US" altLang="zh-CN" dirty="0" smtClean="0"/>
          </a:p>
          <a:p>
            <a:r>
              <a:rPr lang="en-US" altLang="zh-CN" dirty="0" smtClean="0"/>
              <a:t>5.  </a:t>
            </a:r>
            <a:r>
              <a:rPr lang="zh-CN" altLang="en-US" dirty="0" smtClean="0"/>
              <a:t>互信息</a:t>
            </a:r>
            <a:r>
              <a:rPr lang="en-US" altLang="zh-CN" dirty="0" smtClean="0"/>
              <a:t>: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y</a:t>
            </a:r>
            <a:r>
              <a:rPr lang="zh-CN" altLang="en-US" dirty="0" smtClean="0"/>
              <a:t>发生后</a:t>
            </a:r>
            <a:r>
              <a:rPr lang="en-US" altLang="zh-CN" dirty="0" smtClean="0"/>
              <a:t>x</a:t>
            </a:r>
            <a:r>
              <a:rPr lang="zh-CN" altLang="en-US" dirty="0" smtClean="0"/>
              <a:t>发生的不确定性的变化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互易性，独立事件互信息为</a:t>
            </a:r>
            <a:r>
              <a:rPr lang="en-US" altLang="zh-CN" dirty="0" smtClean="0"/>
              <a:t>0</a:t>
            </a:r>
            <a:r>
              <a:rPr lang="zh-CN" altLang="en-US" dirty="0" smtClean="0"/>
              <a:t>，可正可负，互信息不大于任一自信息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信道：信宿接收到某信息</a:t>
            </a:r>
            <a:r>
              <a:rPr lang="en-US" altLang="zh-CN" dirty="0" smtClean="0"/>
              <a:t>y</a:t>
            </a:r>
            <a:r>
              <a:rPr lang="zh-CN" altLang="en-US" dirty="0" smtClean="0"/>
              <a:t>后，获得的关于输入端信息</a:t>
            </a:r>
            <a:r>
              <a:rPr lang="en-US" altLang="zh-CN" dirty="0" smtClean="0"/>
              <a:t>x</a:t>
            </a:r>
            <a:r>
              <a:rPr lang="zh-CN" altLang="en-US" dirty="0" smtClean="0"/>
              <a:t>的信息量。 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  <p:graphicFrame>
        <p:nvGraphicFramePr>
          <p:cNvPr id="6" name="Object 1035"/>
          <p:cNvGraphicFramePr>
            <a:graphicFrameLocks noChangeAspect="1"/>
          </p:cNvGraphicFramePr>
          <p:nvPr/>
        </p:nvGraphicFramePr>
        <p:xfrm>
          <a:off x="4659394" y="2515813"/>
          <a:ext cx="24384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" r:id="rId1" imgW="1447165" imgH="292100" progId="">
                  <p:embed/>
                </p:oleObj>
              </mc:Choice>
              <mc:Fallback>
                <p:oleObj name="" r:id="rId1" imgW="1447165" imgH="29210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9394" y="2515813"/>
                        <a:ext cx="2438400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038"/>
          <p:cNvGraphicFramePr>
            <a:graphicFrameLocks noChangeAspect="1"/>
          </p:cNvGraphicFramePr>
          <p:nvPr/>
        </p:nvGraphicFramePr>
        <p:xfrm>
          <a:off x="6019800" y="3008729"/>
          <a:ext cx="31242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" r:id="rId3" imgW="1854200" imgH="292100" progId="">
                  <p:embed/>
                </p:oleObj>
              </mc:Choice>
              <mc:Fallback>
                <p:oleObj name="" r:id="rId3" imgW="1854200" imgH="29210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008729"/>
                        <a:ext cx="3124200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040"/>
          <p:cNvGraphicFramePr>
            <a:graphicFrameLocks noChangeAspect="1"/>
          </p:cNvGraphicFramePr>
          <p:nvPr/>
        </p:nvGraphicFramePr>
        <p:xfrm>
          <a:off x="6019800" y="3571310"/>
          <a:ext cx="27432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" r:id="rId5" imgW="1637665" imgH="292100" progId="">
                  <p:embed/>
                </p:oleObj>
              </mc:Choice>
              <mc:Fallback>
                <p:oleObj name="" r:id="rId5" imgW="1637665" imgH="29210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571310"/>
                        <a:ext cx="2743200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061"/>
          <p:cNvGraphicFramePr>
            <a:graphicFrameLocks noChangeAspect="1"/>
          </p:cNvGraphicFramePr>
          <p:nvPr/>
        </p:nvGraphicFramePr>
        <p:xfrm>
          <a:off x="2778125" y="4012825"/>
          <a:ext cx="32416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公式" r:id="rId7" imgW="1422400" imgH="203200" progId="Equation.3">
                  <p:embed/>
                </p:oleObj>
              </mc:Choice>
              <mc:Fallback>
                <p:oleObj name="公式" r:id="rId7" imgW="1422400" imgH="2032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25" y="4012825"/>
                        <a:ext cx="3241675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第二</a:t>
            </a:r>
            <a:r>
              <a:rPr lang="zh-CN" altLang="en-US" dirty="0" smtClean="0"/>
              <a:t>章 离散信息的度量</a:t>
            </a:r>
            <a:r>
              <a:rPr lang="en-US" altLang="zh-CN" dirty="0" smtClean="0"/>
              <a:t>	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97024"/>
            <a:ext cx="7886700" cy="4994275"/>
          </a:xfrm>
        </p:spPr>
        <p:txBody>
          <a:bodyPr>
            <a:normAutofit/>
          </a:bodyPr>
          <a:lstStyle/>
          <a:p>
            <a:r>
              <a:rPr lang="en-US" altLang="zh-CN" dirty="0"/>
              <a:t>6</a:t>
            </a:r>
            <a:r>
              <a:rPr lang="en-US" altLang="zh-CN" dirty="0" smtClean="0"/>
              <a:t>.  </a:t>
            </a:r>
            <a:r>
              <a:rPr lang="zh-CN" altLang="en-US" dirty="0" smtClean="0"/>
              <a:t>互信息的平均值为平均互信息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 </a:t>
            </a:r>
            <a:endParaRPr lang="en-US" altLang="zh-CN" dirty="0"/>
          </a:p>
          <a:p>
            <a:r>
              <a:rPr lang="en-US" altLang="zh-CN" dirty="0" smtClean="0"/>
              <a:t>7. </a:t>
            </a:r>
            <a:r>
              <a:rPr lang="zh-CN" altLang="en-US" dirty="0" smtClean="0"/>
              <a:t>条件互信息的平均值为平均条件互信息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 </a:t>
            </a:r>
            <a:endParaRPr lang="en-US" altLang="zh-CN" dirty="0" smtClean="0"/>
          </a:p>
          <a:p>
            <a:pPr lvl="1"/>
            <a:endParaRPr lang="en-US" altLang="zh-CN" dirty="0"/>
          </a:p>
          <a:p>
            <a:r>
              <a:rPr lang="en-US" altLang="zh-CN" dirty="0" smtClean="0"/>
              <a:t>8. </a:t>
            </a:r>
            <a:r>
              <a:rPr lang="zh-CN" altLang="en-US" dirty="0" smtClean="0"/>
              <a:t>熵的性质：非负性，可加性，极值性，确定性。条件熵不大于信息熵</a:t>
            </a:r>
            <a:r>
              <a:rPr lang="en-US" altLang="zh-CN" dirty="0" smtClean="0"/>
              <a:t> </a:t>
            </a:r>
            <a:endParaRPr lang="en-US" altLang="zh-CN" dirty="0" smtClean="0"/>
          </a:p>
          <a:p>
            <a:r>
              <a:rPr lang="en-US" altLang="zh-CN" dirty="0"/>
              <a:t>9</a:t>
            </a:r>
            <a:r>
              <a:rPr lang="en-US" altLang="zh-CN" dirty="0" smtClean="0"/>
              <a:t>. </a:t>
            </a:r>
            <a:r>
              <a:rPr lang="zh-CN" altLang="en-US" dirty="0" smtClean="0"/>
              <a:t>熵的可加性</a:t>
            </a:r>
            <a:endParaRPr lang="en-US" altLang="zh-CN" dirty="0" smtClean="0"/>
          </a:p>
          <a:p>
            <a:pPr lvl="1"/>
            <a:r>
              <a:rPr lang="en-US" altLang="zh-CN" dirty="0"/>
              <a:t> </a:t>
            </a:r>
            <a:endParaRPr lang="en-US" altLang="zh-CN" dirty="0" smtClean="0"/>
          </a:p>
          <a:p>
            <a:r>
              <a:rPr lang="en-US" altLang="zh-CN" dirty="0" smtClean="0"/>
              <a:t>10. </a:t>
            </a:r>
            <a:r>
              <a:rPr lang="zh-CN" altLang="en-US" dirty="0" smtClean="0"/>
              <a:t>平均互信息与熵的关系</a:t>
            </a:r>
            <a:endParaRPr lang="en-US" altLang="zh-CN" dirty="0" smtClean="0"/>
          </a:p>
        </p:txBody>
      </p:sp>
      <p:graphicFrame>
        <p:nvGraphicFramePr>
          <p:cNvPr id="9" name="Object 1052"/>
          <p:cNvGraphicFramePr>
            <a:graphicFrameLocks noChangeAspect="1"/>
          </p:cNvGraphicFramePr>
          <p:nvPr/>
        </p:nvGraphicFramePr>
        <p:xfrm>
          <a:off x="1668463" y="1897061"/>
          <a:ext cx="33528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" r:id="rId1" imgW="1968500" imgH="419100" progId="">
                  <p:embed/>
                </p:oleObj>
              </mc:Choice>
              <mc:Fallback>
                <p:oleObj name="" r:id="rId1" imgW="1968500" imgH="41910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8463" y="1897061"/>
                        <a:ext cx="3352800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052"/>
          <p:cNvGraphicFramePr>
            <a:graphicFrameLocks noChangeAspect="1"/>
          </p:cNvGraphicFramePr>
          <p:nvPr/>
        </p:nvGraphicFramePr>
        <p:xfrm>
          <a:off x="1668463" y="2971008"/>
          <a:ext cx="33528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" r:id="rId3" imgW="1968500" imgH="419100" progId="">
                  <p:embed/>
                </p:oleObj>
              </mc:Choice>
              <mc:Fallback>
                <p:oleObj name="" r:id="rId3" imgW="1968500" imgH="41910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8463" y="2971008"/>
                        <a:ext cx="3352800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3"/>
          <p:cNvGraphicFramePr>
            <a:graphicFrameLocks noChangeAspect="1"/>
          </p:cNvGraphicFramePr>
          <p:nvPr/>
        </p:nvGraphicFramePr>
        <p:xfrm>
          <a:off x="1414463" y="5189537"/>
          <a:ext cx="5472113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" r:id="rId4" imgW="3898900" imgH="228600" progId="">
                  <p:embed/>
                </p:oleObj>
              </mc:Choice>
              <mc:Fallback>
                <p:oleObj name="" r:id="rId4" imgW="3898900" imgH="22860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4463" y="5189537"/>
                        <a:ext cx="5472113" cy="338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5"/>
          <p:cNvGraphicFramePr>
            <a:graphicFrameLocks noChangeAspect="1"/>
          </p:cNvGraphicFramePr>
          <p:nvPr/>
        </p:nvGraphicFramePr>
        <p:xfrm>
          <a:off x="5130006" y="5602398"/>
          <a:ext cx="274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" r:id="rId6" imgW="1726565" imgH="203200" progId="">
                  <p:embed/>
                </p:oleObj>
              </mc:Choice>
              <mc:Fallback>
                <p:oleObj name="" r:id="rId6" imgW="1726565" imgH="20320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0006" y="5602398"/>
                        <a:ext cx="27432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7"/>
          <p:cNvGraphicFramePr>
            <a:graphicFrameLocks noChangeAspect="1"/>
          </p:cNvGraphicFramePr>
          <p:nvPr/>
        </p:nvGraphicFramePr>
        <p:xfrm>
          <a:off x="5924550" y="5939932"/>
          <a:ext cx="19812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" r:id="rId8" imgW="1193800" imgH="203200" progId="">
                  <p:embed/>
                </p:oleObj>
              </mc:Choice>
              <mc:Fallback>
                <p:oleObj name="" r:id="rId8" imgW="1193800" imgH="20320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4550" y="5939932"/>
                        <a:ext cx="198120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9"/>
          <p:cNvGraphicFramePr>
            <a:graphicFrameLocks noChangeAspect="1"/>
          </p:cNvGraphicFramePr>
          <p:nvPr/>
        </p:nvGraphicFramePr>
        <p:xfrm>
          <a:off x="5924550" y="6300295"/>
          <a:ext cx="25908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" r:id="rId10" imgW="1600200" imgH="203200" progId="">
                  <p:embed/>
                </p:oleObj>
              </mc:Choice>
              <mc:Fallback>
                <p:oleObj name="" r:id="rId10" imgW="1600200" imgH="20320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4550" y="6300295"/>
                        <a:ext cx="259080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第二</a:t>
            </a:r>
            <a:r>
              <a:rPr lang="zh-CN" altLang="en-US" dirty="0" smtClean="0"/>
              <a:t>章 离散信息的度量</a:t>
            </a:r>
            <a:r>
              <a:rPr lang="en-US" altLang="zh-CN" dirty="0" smtClean="0"/>
              <a:t>	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97024"/>
            <a:ext cx="7886700" cy="499427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11. </a:t>
            </a:r>
            <a:r>
              <a:rPr lang="zh-CN" altLang="en-US" dirty="0" smtClean="0"/>
              <a:t>离散</a:t>
            </a:r>
            <a:r>
              <a:rPr lang="zh-CN" altLang="en-US" dirty="0"/>
              <a:t>熵与平均互信息都具有非负</a:t>
            </a:r>
            <a:r>
              <a:rPr lang="zh-CN" altLang="en-US" dirty="0" smtClean="0"/>
              <a:t>性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12. </a:t>
            </a:r>
            <a:r>
              <a:rPr lang="zh-CN" altLang="en-US" dirty="0" smtClean="0"/>
              <a:t>离散最大熵定理 </a:t>
            </a:r>
            <a:endParaRPr lang="en-US" altLang="zh-CN" dirty="0"/>
          </a:p>
          <a:p>
            <a:pPr lvl="1"/>
            <a:r>
              <a:rPr lang="en-US" altLang="zh-CN" dirty="0" smtClean="0"/>
              <a:t> </a:t>
            </a:r>
            <a:endParaRPr lang="en-US" altLang="zh-CN" dirty="0"/>
          </a:p>
          <a:p>
            <a:r>
              <a:rPr lang="en-US" altLang="zh-CN" dirty="0" smtClean="0"/>
              <a:t>13. </a:t>
            </a:r>
            <a:r>
              <a:rPr lang="zh-CN" altLang="en-US" dirty="0" smtClean="0"/>
              <a:t>平均互信息的凸函数性质</a:t>
            </a:r>
            <a:endParaRPr lang="en-US" altLang="zh-CN" dirty="0" smtClean="0"/>
          </a:p>
          <a:p>
            <a:pPr lvl="1"/>
            <a:r>
              <a:rPr lang="en-US" altLang="zh-CN" dirty="0"/>
              <a:t> </a:t>
            </a:r>
            <a:endParaRPr lang="en-US" altLang="zh-CN" dirty="0"/>
          </a:p>
        </p:txBody>
      </p:sp>
      <p:graphicFrame>
        <p:nvGraphicFramePr>
          <p:cNvPr id="12" name="Object 29"/>
          <p:cNvGraphicFramePr>
            <a:graphicFrameLocks noChangeAspect="1"/>
          </p:cNvGraphicFramePr>
          <p:nvPr/>
        </p:nvGraphicFramePr>
        <p:xfrm>
          <a:off x="1469811" y="3036844"/>
          <a:ext cx="3313112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公式" r:id="rId1" imgW="1968500" imgH="215900" progId="Equation.3">
                  <p:embed/>
                </p:oleObj>
              </mc:Choice>
              <mc:Fallback>
                <p:oleObj name="公式" r:id="rId1" imgW="1968500" imgH="2159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9811" y="3036844"/>
                        <a:ext cx="3313112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33"/>
          <p:cNvGrpSpPr/>
          <p:nvPr/>
        </p:nvGrpSpPr>
        <p:grpSpPr bwMode="auto">
          <a:xfrm>
            <a:off x="1228725" y="3938585"/>
            <a:ext cx="6829425" cy="431800"/>
            <a:chOff x="982" y="3612"/>
            <a:chExt cx="4302" cy="272"/>
          </a:xfrm>
        </p:grpSpPr>
        <p:sp>
          <p:nvSpPr>
            <p:cNvPr id="17" name="Rectangle 32"/>
            <p:cNvSpPr>
              <a:spLocks noChangeArrowheads="1"/>
            </p:cNvSpPr>
            <p:nvPr/>
          </p:nvSpPr>
          <p:spPr bwMode="auto">
            <a:xfrm>
              <a:off x="3787" y="3612"/>
              <a:ext cx="1452" cy="272"/>
            </a:xfrm>
            <a:prstGeom prst="rect">
              <a:avLst/>
            </a:prstGeom>
            <a:solidFill>
              <a:srgbClr val="FFFF00">
                <a:alpha val="7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/>
            </a:p>
          </p:txBody>
        </p:sp>
        <p:sp>
          <p:nvSpPr>
            <p:cNvPr id="18" name="Rectangle 31"/>
            <p:cNvSpPr>
              <a:spLocks noChangeArrowheads="1"/>
            </p:cNvSpPr>
            <p:nvPr/>
          </p:nvSpPr>
          <p:spPr bwMode="auto">
            <a:xfrm>
              <a:off x="2018" y="3612"/>
              <a:ext cx="1452" cy="272"/>
            </a:xfrm>
            <a:prstGeom prst="rect">
              <a:avLst/>
            </a:prstGeom>
            <a:solidFill>
              <a:srgbClr val="FFFF00">
                <a:alpha val="7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/>
            </a:p>
          </p:txBody>
        </p:sp>
        <p:sp>
          <p:nvSpPr>
            <p:cNvPr id="19" name="Rectangle 30"/>
            <p:cNvSpPr>
              <a:spLocks noChangeArrowheads="1"/>
            </p:cNvSpPr>
            <p:nvPr/>
          </p:nvSpPr>
          <p:spPr bwMode="auto">
            <a:xfrm>
              <a:off x="982" y="3612"/>
              <a:ext cx="430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zh-CN" altLang="en-US" sz="20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平均互信息为输入概率的上凸函数，为条件概率的下凸函数</a:t>
              </a:r>
              <a:endParaRPr lang="zh-CN" altLang="en-US" sz="20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2517775" y="4565648"/>
            <a:ext cx="1476375" cy="374650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/>
              <a:t>对输入</a:t>
            </a:r>
            <a:endParaRPr lang="zh-CN" altLang="en-US"/>
          </a:p>
        </p:txBody>
      </p:sp>
      <p:cxnSp>
        <p:nvCxnSpPr>
          <p:cNvPr id="21" name="直接箭头连接符 27"/>
          <p:cNvCxnSpPr>
            <a:cxnSpLocks noChangeShapeType="1"/>
            <a:endCxn id="18" idx="2"/>
          </p:cNvCxnSpPr>
          <p:nvPr/>
        </p:nvCxnSpPr>
        <p:spPr bwMode="auto">
          <a:xfrm flipV="1">
            <a:off x="3921125" y="4370385"/>
            <a:ext cx="104775" cy="1619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5681663" y="4643435"/>
            <a:ext cx="1476375" cy="373063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/>
              <a:t>对信道</a:t>
            </a:r>
            <a:endParaRPr lang="zh-CN" altLang="en-US"/>
          </a:p>
        </p:txBody>
      </p:sp>
      <p:cxnSp>
        <p:nvCxnSpPr>
          <p:cNvPr id="23" name="直接箭头连接符 31"/>
          <p:cNvCxnSpPr>
            <a:cxnSpLocks noChangeShapeType="1"/>
          </p:cNvCxnSpPr>
          <p:nvPr/>
        </p:nvCxnSpPr>
        <p:spPr bwMode="auto">
          <a:xfrm flipV="1">
            <a:off x="6315075" y="4425948"/>
            <a:ext cx="104775" cy="2174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第三</a:t>
            </a:r>
            <a:r>
              <a:rPr lang="zh-CN" altLang="en-US" dirty="0" smtClean="0"/>
              <a:t>章 离散信源</a:t>
            </a:r>
            <a:r>
              <a:rPr lang="en-US" altLang="zh-CN" dirty="0" smtClean="0"/>
              <a:t>	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97024"/>
            <a:ext cx="7886700" cy="499427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1.  </a:t>
            </a:r>
            <a:r>
              <a:rPr lang="zh-CN" altLang="en-US" dirty="0" smtClean="0"/>
              <a:t>离散信源</a:t>
            </a:r>
            <a:endParaRPr lang="en-US" altLang="zh-CN" dirty="0" smtClean="0"/>
          </a:p>
          <a:p>
            <a:pPr lvl="1"/>
            <a:r>
              <a:rPr lang="zh-CN" altLang="en-US" dirty="0"/>
              <a:t>无</a:t>
            </a:r>
            <a:r>
              <a:rPr lang="zh-CN" altLang="en-US" dirty="0" smtClean="0"/>
              <a:t>记忆和有记忆。有记忆信源的一种特殊形式是马氏源</a:t>
            </a:r>
            <a:endParaRPr lang="en-US" altLang="zh-CN" dirty="0" smtClean="0"/>
          </a:p>
          <a:p>
            <a:r>
              <a:rPr lang="en-US" altLang="zh-CN" dirty="0" smtClean="0"/>
              <a:t>2.  </a:t>
            </a:r>
            <a:r>
              <a:rPr lang="zh-CN" altLang="en-US" dirty="0" smtClean="0"/>
              <a:t>离散无记忆的信源：</a:t>
            </a:r>
            <a:r>
              <a:rPr lang="en-US" altLang="zh-CN" dirty="0" smtClean="0"/>
              <a:t> 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单符号通过</a:t>
            </a:r>
            <a:r>
              <a:rPr lang="en-US" altLang="zh-CN" dirty="0" smtClean="0"/>
              <a:t>N</a:t>
            </a:r>
            <a:r>
              <a:rPr lang="zh-CN" altLang="en-US" dirty="0" smtClean="0"/>
              <a:t>次扩展变为多维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zh-CN" altLang="en-US" dirty="0" smtClean="0"/>
              <a:t>信源熵</a:t>
            </a:r>
            <a:endParaRPr lang="en-US" altLang="zh-CN" dirty="0" smtClean="0"/>
          </a:p>
        </p:txBody>
      </p:sp>
      <p:graphicFrame>
        <p:nvGraphicFramePr>
          <p:cNvPr id="9" name="Object 12"/>
          <p:cNvGraphicFramePr>
            <a:graphicFrameLocks noChangeAspect="1"/>
          </p:cNvGraphicFramePr>
          <p:nvPr/>
        </p:nvGraphicFramePr>
        <p:xfrm>
          <a:off x="2268538" y="3286125"/>
          <a:ext cx="4537075" cy="168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公式" r:id="rId1" imgW="1917700" imgH="914400" progId="Equation.3">
                  <p:embed/>
                </p:oleObj>
              </mc:Choice>
              <mc:Fallback>
                <p:oleObj name="公式" r:id="rId1" imgW="1917700" imgH="914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3286125"/>
                        <a:ext cx="4537075" cy="168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2738438" y="5857873"/>
          <a:ext cx="244792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3" imgW="1231265" imgH="228600" progId="Equation.3">
                  <p:embed/>
                </p:oleObj>
              </mc:Choice>
              <mc:Fallback>
                <p:oleObj name="Equation" r:id="rId3" imgW="1231265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8438" y="5857873"/>
                        <a:ext cx="2447925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第三</a:t>
            </a:r>
            <a:r>
              <a:rPr lang="zh-CN" altLang="en-US" dirty="0" smtClean="0"/>
              <a:t>章 离散信源</a:t>
            </a:r>
            <a:r>
              <a:rPr lang="en-US" altLang="zh-CN" dirty="0" smtClean="0"/>
              <a:t>	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97024"/>
            <a:ext cx="7886700" cy="499427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3.  </a:t>
            </a:r>
            <a:r>
              <a:rPr lang="zh-CN" altLang="en-US" dirty="0" smtClean="0"/>
              <a:t>离散平稳信源：统计特性不随时间改变</a:t>
            </a:r>
            <a:endParaRPr lang="en-US" altLang="zh-CN" dirty="0" smtClean="0"/>
          </a:p>
          <a:p>
            <a:r>
              <a:rPr lang="en-US" altLang="zh-CN" dirty="0" smtClean="0"/>
              <a:t>4.  </a:t>
            </a:r>
            <a:r>
              <a:rPr lang="zh-CN" altLang="en-US" dirty="0" smtClean="0"/>
              <a:t>离散平稳有记忆的信源：</a:t>
            </a:r>
            <a:r>
              <a:rPr lang="en-US" altLang="zh-CN" dirty="0" smtClean="0"/>
              <a:t> </a:t>
            </a:r>
            <a:r>
              <a:rPr lang="zh-CN" altLang="en-US" dirty="0" smtClean="0"/>
              <a:t>定理</a:t>
            </a:r>
            <a:r>
              <a:rPr lang="en-US" altLang="zh-CN" dirty="0" smtClean="0"/>
              <a:t>3.2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auto">
          <a:xfrm>
            <a:off x="1220788" y="2596356"/>
            <a:ext cx="7058025" cy="235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altLang="zh-CN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ea typeface="楷体_GB2312" pitchFamily="49" charset="-122"/>
              </a:rPr>
              <a:t>1</a:t>
            </a:r>
            <a:r>
              <a:rPr lang="zh-CN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ea typeface="楷体_GB2312" pitchFamily="49" charset="-122"/>
              </a:rPr>
              <a:t>）                   不随</a:t>
            </a:r>
            <a:r>
              <a:rPr lang="en-US" altLang="zh-CN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ea typeface="楷体_GB2312" pitchFamily="49" charset="-122"/>
              </a:rPr>
              <a:t>N</a:t>
            </a:r>
            <a:r>
              <a:rPr lang="zh-CN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ea typeface="楷体_GB2312" pitchFamily="49" charset="-122"/>
              </a:rPr>
              <a:t>而增加</a:t>
            </a:r>
            <a:endParaRPr lang="zh-CN" alt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ea typeface="楷体_GB2312" pitchFamily="49" charset="-122"/>
            </a:endParaRPr>
          </a:p>
          <a:p>
            <a:pPr eaLnBrk="1" hangingPunct="1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altLang="zh-CN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ea typeface="楷体_GB2312" pitchFamily="49" charset="-122"/>
              </a:rPr>
              <a:t>2</a:t>
            </a:r>
            <a:r>
              <a:rPr lang="zh-CN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ea typeface="楷体_GB2312" pitchFamily="49" charset="-122"/>
              </a:rPr>
              <a:t>） </a:t>
            </a:r>
            <a:endParaRPr lang="zh-CN" alt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ea typeface="楷体_GB2312" pitchFamily="49" charset="-122"/>
            </a:endParaRPr>
          </a:p>
          <a:p>
            <a:pPr eaLnBrk="1" hangingPunct="1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altLang="zh-CN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ea typeface="楷体_GB2312" pitchFamily="49" charset="-122"/>
              </a:rPr>
              <a:t>3</a:t>
            </a:r>
            <a:r>
              <a:rPr lang="zh-CN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ea typeface="楷体_GB2312" pitchFamily="49" charset="-122"/>
              </a:rPr>
              <a:t>）        不随</a:t>
            </a:r>
            <a:r>
              <a:rPr lang="en-US" altLang="zh-CN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ea typeface="楷体_GB2312" pitchFamily="49" charset="-122"/>
              </a:rPr>
              <a:t>N</a:t>
            </a:r>
            <a:r>
              <a:rPr lang="zh-CN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ea typeface="楷体_GB2312" pitchFamily="49" charset="-122"/>
              </a:rPr>
              <a:t>而增加</a:t>
            </a:r>
            <a:endParaRPr lang="zh-CN" alt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ea typeface="楷体_GB2312" pitchFamily="49" charset="-122"/>
            </a:endParaRPr>
          </a:p>
          <a:p>
            <a:pPr eaLnBrk="1" hangingPunct="1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altLang="zh-CN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ea typeface="楷体_GB2312" pitchFamily="49" charset="-122"/>
              </a:rPr>
              <a:t>4</a:t>
            </a:r>
            <a:r>
              <a:rPr lang="zh-CN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ea typeface="楷体_GB2312" pitchFamily="49" charset="-122"/>
              </a:rPr>
              <a:t>）         存在，且</a:t>
            </a:r>
            <a:endParaRPr lang="zh-CN" alt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ea typeface="楷体_GB2312" pitchFamily="49" charset="-122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854200" y="2665412"/>
          <a:ext cx="23399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Equation" r:id="rId1" imgW="1231265" imgH="228600" progId="Equation.3">
                  <p:embed/>
                </p:oleObj>
              </mc:Choice>
              <mc:Fallback>
                <p:oleObj name="Equation" r:id="rId1" imgW="1231265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200" y="2665412"/>
                        <a:ext cx="233997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/>
        </p:nvGraphicFramePr>
        <p:xfrm>
          <a:off x="1817687" y="3279774"/>
          <a:ext cx="36734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Equation" r:id="rId3" imgW="1841500" imgH="228600" progId="Equation.3">
                  <p:embed/>
                </p:oleObj>
              </mc:Choice>
              <mc:Fallback>
                <p:oleObj name="Equation" r:id="rId3" imgW="184150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7687" y="3279774"/>
                        <a:ext cx="36734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819275" y="3867149"/>
          <a:ext cx="10080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Equation" r:id="rId5" imgW="508000" imgH="228600" progId="Equation.3">
                  <p:embed/>
                </p:oleObj>
              </mc:Choice>
              <mc:Fallback>
                <p:oleObj name="Equation" r:id="rId5" imgW="50800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9275" y="3867149"/>
                        <a:ext cx="100806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23"/>
          <p:cNvGrpSpPr/>
          <p:nvPr/>
        </p:nvGrpSpPr>
        <p:grpSpPr bwMode="auto">
          <a:xfrm>
            <a:off x="1819275" y="4468812"/>
            <a:ext cx="6696075" cy="560387"/>
            <a:chOff x="1066" y="3067"/>
            <a:chExt cx="4218" cy="353"/>
          </a:xfrm>
        </p:grpSpPr>
        <p:graphicFrame>
          <p:nvGraphicFramePr>
            <p:cNvPr id="13" name="Object 14"/>
            <p:cNvGraphicFramePr>
              <a:graphicFrameLocks noChangeAspect="1"/>
            </p:cNvGraphicFramePr>
            <p:nvPr/>
          </p:nvGraphicFramePr>
          <p:xfrm>
            <a:off x="1066" y="3067"/>
            <a:ext cx="635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2" name="Equation" r:id="rId7" imgW="469900" imgH="203200" progId="Equation.3">
                    <p:embed/>
                  </p:oleObj>
                </mc:Choice>
                <mc:Fallback>
                  <p:oleObj name="Equation" r:id="rId7" imgW="469900" imgH="20320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6" y="3067"/>
                          <a:ext cx="635" cy="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6"/>
            <p:cNvGraphicFramePr>
              <a:graphicFrameLocks noChangeAspect="1"/>
            </p:cNvGraphicFramePr>
            <p:nvPr/>
          </p:nvGraphicFramePr>
          <p:xfrm>
            <a:off x="2607" y="3067"/>
            <a:ext cx="2677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3" name="Equation" r:id="rId9" imgW="2019300" imgH="266700" progId="Equation.3">
                    <p:embed/>
                  </p:oleObj>
                </mc:Choice>
                <mc:Fallback>
                  <p:oleObj name="Equation" r:id="rId9" imgW="2019300" imgH="266700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7" y="3067"/>
                          <a:ext cx="2677" cy="35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第三</a:t>
            </a:r>
            <a:r>
              <a:rPr lang="zh-CN" altLang="en-US" dirty="0" smtClean="0"/>
              <a:t>章 离散信源</a:t>
            </a:r>
            <a:r>
              <a:rPr lang="en-US" altLang="zh-CN" dirty="0" smtClean="0"/>
              <a:t>	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97024"/>
            <a:ext cx="7886700" cy="499427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5.  </a:t>
            </a:r>
            <a:r>
              <a:rPr lang="zh-CN" altLang="en-US" dirty="0" smtClean="0"/>
              <a:t>马氏链和马氏源</a:t>
            </a:r>
            <a:endParaRPr lang="en-US" altLang="zh-CN" dirty="0" smtClean="0"/>
          </a:p>
          <a:p>
            <a:pPr lvl="1"/>
            <a:r>
              <a:rPr lang="zh-CN" altLang="en-US" dirty="0"/>
              <a:t>马氏</a:t>
            </a:r>
            <a:r>
              <a:rPr lang="zh-CN" altLang="en-US" dirty="0" smtClean="0"/>
              <a:t>链的定义和表示方法：转移概率矩阵，状态转移图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齐次马氏链和平稳马氏链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平稳的判据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平稳分布的的计算</a:t>
            </a:r>
            <a:endParaRPr lang="en-US" altLang="zh-CN" dirty="0" smtClean="0"/>
          </a:p>
          <a:p>
            <a:pPr lvl="1"/>
            <a:r>
              <a:rPr lang="zh-CN" altLang="en-US" dirty="0"/>
              <a:t>马氏</a:t>
            </a:r>
            <a:r>
              <a:rPr lang="zh-CN" altLang="en-US" dirty="0" smtClean="0"/>
              <a:t>链的符号熵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6. </a:t>
            </a:r>
            <a:r>
              <a:rPr lang="zh-CN" altLang="en-US" dirty="0" smtClean="0"/>
              <a:t>独立等概率信源的熵、独立信源的熵、</a:t>
            </a:r>
            <a:r>
              <a:rPr lang="en-US" altLang="zh-CN" dirty="0" smtClean="0"/>
              <a:t>m</a:t>
            </a:r>
            <a:r>
              <a:rPr lang="zh-CN" altLang="en-US" dirty="0" smtClean="0"/>
              <a:t>阶马氏源的熵、极限符号熵。</a:t>
            </a:r>
            <a:endParaRPr lang="en-US" altLang="zh-CN" dirty="0" smtClean="0"/>
          </a:p>
          <a:p>
            <a:r>
              <a:rPr lang="en-US" altLang="zh-CN" dirty="0" smtClean="0"/>
              <a:t>7. </a:t>
            </a:r>
            <a:r>
              <a:rPr lang="zh-CN" altLang="en-US" dirty="0" smtClean="0"/>
              <a:t>信源效率</a:t>
            </a:r>
            <a:endParaRPr lang="en-US" altLang="zh-CN" dirty="0" smtClean="0"/>
          </a:p>
        </p:txBody>
      </p:sp>
      <p:graphicFrame>
        <p:nvGraphicFramePr>
          <p:cNvPr id="6" name="Object 32"/>
          <p:cNvGraphicFramePr>
            <a:graphicFrameLocks noChangeAspect="1"/>
          </p:cNvGraphicFramePr>
          <p:nvPr/>
        </p:nvGraphicFramePr>
        <p:xfrm>
          <a:off x="3962400" y="3483769"/>
          <a:ext cx="1439862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" r:id="rId1" imgW="660400" imgH="203200" progId="">
                  <p:embed/>
                </p:oleObj>
              </mc:Choice>
              <mc:Fallback>
                <p:oleObj name="" r:id="rId1" imgW="660400" imgH="20320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483769"/>
                        <a:ext cx="1439862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2"/>
          <p:cNvGraphicFramePr>
            <a:graphicFrameLocks noChangeAspect="1"/>
          </p:cNvGraphicFramePr>
          <p:nvPr/>
        </p:nvGraphicFramePr>
        <p:xfrm>
          <a:off x="2882900" y="4289424"/>
          <a:ext cx="10795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" r:id="rId3" imgW="495300" imgH="228600" progId="">
                  <p:embed/>
                </p:oleObj>
              </mc:Choice>
              <mc:Fallback>
                <p:oleObj name="" r:id="rId3" imgW="495300" imgH="22860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2900" y="4289424"/>
                        <a:ext cx="10795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4"/>
          <p:cNvGraphicFramePr>
            <a:graphicFrameLocks noChangeAspect="1"/>
          </p:cNvGraphicFramePr>
          <p:nvPr/>
        </p:nvGraphicFramePr>
        <p:xfrm>
          <a:off x="3962400" y="4144961"/>
          <a:ext cx="237648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" r:id="rId5" imgW="1218565" imgH="431800" progId="">
                  <p:embed/>
                </p:oleObj>
              </mc:Choice>
              <mc:Fallback>
                <p:oleObj name="" r:id="rId5" imgW="1218565" imgH="43180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144961"/>
                        <a:ext cx="2376487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3500437" y="5784848"/>
          <a:ext cx="1008063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7" imgW="520700" imgH="431800" progId="Equation.3">
                  <p:embed/>
                </p:oleObj>
              </mc:Choice>
              <mc:Fallback>
                <p:oleObj name="Equation" r:id="rId7" imgW="520700" imgH="4318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7" y="5784848"/>
                        <a:ext cx="1008063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第四章 连续信息和连续信源</a:t>
            </a:r>
            <a:r>
              <a:rPr lang="en-US" altLang="zh-CN" dirty="0" smtClean="0"/>
              <a:t>	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97024"/>
            <a:ext cx="7886700" cy="499427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1.  </a:t>
            </a:r>
            <a:r>
              <a:rPr lang="zh-CN" altLang="en-US" dirty="0" smtClean="0"/>
              <a:t>差熵（微分熵）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定义：计算表达式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单位：比特</a:t>
            </a:r>
            <a:r>
              <a:rPr lang="en-US" altLang="zh-CN" dirty="0" smtClean="0"/>
              <a:t>/</a:t>
            </a:r>
            <a:r>
              <a:rPr lang="zh-CN" altLang="en-US" dirty="0" smtClean="0"/>
              <a:t>自由度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与离散熵的类似性：熵的不增性和可加性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与离散熵的不差别：不是信息绝对量度，不具有非负性，一一变换后，差熵可能发生变化。</a:t>
            </a:r>
            <a:endParaRPr lang="en-US" altLang="zh-CN" dirty="0"/>
          </a:p>
          <a:p>
            <a:r>
              <a:rPr lang="en-US" altLang="zh-CN" dirty="0" smtClean="0"/>
              <a:t>2. </a:t>
            </a:r>
            <a:r>
              <a:rPr lang="zh-CN" altLang="en-US" dirty="0" smtClean="0"/>
              <a:t>一维高斯信源的熵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高斯信源的熵仅与方差有关而与均值无关。</a:t>
            </a:r>
            <a:r>
              <a:rPr lang="zh-CN" altLang="en-US" dirty="0"/>
              <a:t> 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	 </a:t>
            </a:r>
            <a:endParaRPr lang="en-US" altLang="zh-CN" dirty="0" smtClean="0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2628106" y="4819649"/>
          <a:ext cx="3887787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1" imgW="2197100" imgH="1117600" progId="">
                  <p:embed/>
                </p:oleObj>
              </mc:Choice>
              <mc:Fallback>
                <p:oleObj name="Equation" r:id="rId1" imgW="2197100" imgH="11176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106" y="4819649"/>
                        <a:ext cx="3887787" cy="165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1464</Words>
  <Application>WPS 演示</Application>
  <PresentationFormat>全屏显示(4:3)</PresentationFormat>
  <Paragraphs>187</Paragraphs>
  <Slides>15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14</vt:i4>
      </vt:variant>
      <vt:variant>
        <vt:lpstr>幻灯片标题</vt:lpstr>
      </vt:variant>
      <vt:variant>
        <vt:i4>15</vt:i4>
      </vt:variant>
    </vt:vector>
  </HeadingPairs>
  <TitlesOfParts>
    <vt:vector size="48" baseType="lpstr">
      <vt:lpstr>Arial</vt:lpstr>
      <vt:lpstr>宋体</vt:lpstr>
      <vt:lpstr>Wingdings</vt:lpstr>
      <vt:lpstr>Verdana</vt:lpstr>
      <vt:lpstr>汉仪书宋二KW</vt:lpstr>
      <vt:lpstr>Times New Roman</vt:lpstr>
      <vt:lpstr>Comic Sans MS</vt:lpstr>
      <vt:lpstr>楷体_GB2312</vt:lpstr>
      <vt:lpstr>汉仪楷体简</vt:lpstr>
      <vt:lpstr>黑体</vt:lpstr>
      <vt:lpstr>汉仪中黑KW</vt:lpstr>
      <vt:lpstr>Calibri Light</vt:lpstr>
      <vt:lpstr>Helvetica Neue</vt:lpstr>
      <vt:lpstr>Calibri</vt:lpstr>
      <vt:lpstr>微软雅黑</vt:lpstr>
      <vt:lpstr>汉仪旗黑</vt:lpstr>
      <vt:lpstr>宋体</vt:lpstr>
      <vt:lpstr>Arial Unicode MS</vt:lpstr>
      <vt:lpstr>Office 主题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信息论与编码</vt:lpstr>
      <vt:lpstr>第一章 绪论</vt:lpstr>
      <vt:lpstr>第二章 离散信息的度量	</vt:lpstr>
      <vt:lpstr>第二章 离散信息的度量	</vt:lpstr>
      <vt:lpstr>第二章 离散信息的度量	</vt:lpstr>
      <vt:lpstr>第三章 离散信源	</vt:lpstr>
      <vt:lpstr>第三章 离散信源	</vt:lpstr>
      <vt:lpstr>第三章 离散信源	</vt:lpstr>
      <vt:lpstr>第四章 连续信息和连续信源	</vt:lpstr>
      <vt:lpstr>第四章 连续信息和连续信源	</vt:lpstr>
      <vt:lpstr>第五章 无失真信源编码	</vt:lpstr>
      <vt:lpstr>第五章 无失真信源编码	</vt:lpstr>
      <vt:lpstr>第六章 离散信道及其容量	</vt:lpstr>
      <vt:lpstr>第六章 离散信道及其容量	</vt:lpstr>
      <vt:lpstr>第六章 离散信道及其容量	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信息论与编码</dc:title>
  <dc:creator>Home</dc:creator>
  <cp:lastModifiedBy>嘉婧</cp:lastModifiedBy>
  <cp:revision>24</cp:revision>
  <dcterms:created xsi:type="dcterms:W3CDTF">2022-12-29T04:46:55Z</dcterms:created>
  <dcterms:modified xsi:type="dcterms:W3CDTF">2022-12-29T04:46:55Z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90E15658F6E26F13BF1BAD631202CBCA</vt:lpwstr>
  </property>
  <property fmtid="{D5CDD505-2E9C-101B-9397-08002B2CF9AE}" pid="3" name="KSOProductBuildVer">
    <vt:lpwstr>2052-4.5.0.7415</vt:lpwstr>
  </property>
</Properties>
</file>