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17" r:id="rId5"/>
    <p:sldId id="665" r:id="rId6"/>
    <p:sldId id="666" r:id="rId7"/>
    <p:sldId id="667" r:id="rId8"/>
  </p:sldIdLst>
  <p:sldSz cx="9144000" cy="6858000" type="screen4x3"/>
  <p:notesSz cx="6858000" cy="9144000"/>
  <p:custDataLst>
    <p:tags r:id="rId12"/>
  </p:custData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華康少女文字W3(P)" pitchFamily="2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華康少女文字W3(P)" pitchFamily="2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華康少女文字W3(P)" pitchFamily="2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華康少女文字W3(P)" pitchFamily="2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華康少女文字W3(P)" pitchFamily="2" charset="-120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華康少女文字W3(P)" pitchFamily="2" charset="-120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華康少女文字W3(P)" pitchFamily="2" charset="-120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華康少女文字W3(P)" pitchFamily="2" charset="-120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華康少女文字W3(P)" pitchFamily="2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33"/>
    <a:srgbClr val="3366CC"/>
    <a:srgbClr val="082538"/>
    <a:srgbClr val="FF0066"/>
    <a:srgbClr val="FF0000"/>
    <a:srgbClr val="0000CC"/>
    <a:srgbClr val="FFFF00"/>
    <a:srgbClr val="E575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494" autoAdjust="0"/>
    <p:restoredTop sz="88014" autoAdjust="0"/>
  </p:normalViewPr>
  <p:slideViewPr>
    <p:cSldViewPr showGuides="1">
      <p:cViewPr>
        <p:scale>
          <a:sx n="98" d="100"/>
          <a:sy n="98" d="100"/>
        </p:scale>
        <p:origin x="-1680" y="-132"/>
      </p:cViewPr>
      <p:guideLst>
        <p:guide orient="horz" pos="2160"/>
        <p:guide pos="28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3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  <a:endParaRPr lang="en-US" altLang="zh-CN" noProof="0" smtClean="0"/>
          </a:p>
          <a:p>
            <a:pPr lvl="1"/>
            <a:r>
              <a:rPr lang="en-US" altLang="zh-CN" noProof="0" smtClean="0"/>
              <a:t>Second level</a:t>
            </a:r>
            <a:endParaRPr lang="en-US" altLang="zh-CN" noProof="0" smtClean="0"/>
          </a:p>
          <a:p>
            <a:pPr lvl="2"/>
            <a:r>
              <a:rPr lang="en-US" altLang="zh-CN" noProof="0" smtClean="0"/>
              <a:t>Third level</a:t>
            </a:r>
            <a:endParaRPr lang="en-US" altLang="zh-CN" noProof="0" smtClean="0"/>
          </a:p>
          <a:p>
            <a:pPr lvl="3"/>
            <a:r>
              <a:rPr lang="en-US" altLang="zh-CN" noProof="0" smtClean="0"/>
              <a:t>Fourth level</a:t>
            </a:r>
            <a:endParaRPr lang="en-US" altLang="zh-CN" noProof="0" smtClean="0"/>
          </a:p>
          <a:p>
            <a:pPr lvl="4"/>
            <a:r>
              <a:rPr lang="en-US" altLang="zh-CN" noProof="0" smtClean="0"/>
              <a:t>Fifth level</a:t>
            </a:r>
            <a:endParaRPr lang="en-US" altLang="zh-CN" noProof="0" smtClean="0"/>
          </a:p>
        </p:txBody>
      </p:sp>
      <p:sp>
        <p:nvSpPr>
          <p:cNvPr id="358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ea typeface="PMingLiU" panose="02020500000000000000" pitchFamily="18" charset="-12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58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ea typeface="PMingLiU" panose="02020500000000000000" pitchFamily="18" charset="-120"/>
              </a:defRPr>
            </a:lvl1pPr>
          </a:lstStyle>
          <a:p>
            <a:fld id="{673B2903-C0AC-4858-8B65-23C84299A6CA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9pPr>
          </a:lstStyle>
          <a:p>
            <a:pPr eaLnBrk="1" hangingPunct="1"/>
            <a:fld id="{F8ACFF94-2A12-4D2A-8948-76C1DD75A552}" type="slidenum">
              <a:rPr lang="zh-CN" altLang="en-US" sz="1200">
                <a:ea typeface="PMingLiU" panose="02020500000000000000" pitchFamily="18" charset="-120"/>
              </a:rPr>
            </a:fld>
            <a:endParaRPr lang="en-US" altLang="zh-CN" sz="1200">
              <a:ea typeface="PMingLiU" panose="02020500000000000000" pitchFamily="18" charset="-120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9pPr>
          </a:lstStyle>
          <a:p>
            <a:pPr eaLnBrk="1" hangingPunct="1"/>
            <a:fld id="{F218A2DF-2F35-4159-89F3-B1B6E9378F00}" type="slidenum">
              <a:rPr lang="zh-CN" altLang="en-US" sz="1200">
                <a:ea typeface="PMingLiU" panose="02020500000000000000" pitchFamily="18" charset="-120"/>
              </a:rPr>
            </a:fld>
            <a:endParaRPr lang="en-US" altLang="zh-CN" sz="1200">
              <a:ea typeface="PMingLiU" panose="02020500000000000000" pitchFamily="18" charset="-120"/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9pPr>
          </a:lstStyle>
          <a:p>
            <a:pPr eaLnBrk="1" hangingPunct="1"/>
            <a:fld id="{F218A2DF-2F35-4159-89F3-B1B6E9378F00}" type="slidenum">
              <a:rPr lang="zh-CN" altLang="en-US" sz="1200">
                <a:ea typeface="PMingLiU" panose="02020500000000000000" pitchFamily="18" charset="-120"/>
              </a:rPr>
            </a:fld>
            <a:endParaRPr lang="en-US" altLang="zh-CN" sz="1200">
              <a:ea typeface="PMingLiU" panose="02020500000000000000" pitchFamily="18" charset="-120"/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9pPr>
          </a:lstStyle>
          <a:p>
            <a:pPr eaLnBrk="1" hangingPunct="1"/>
            <a:fld id="{F218A2DF-2F35-4159-89F3-B1B6E9378F00}" type="slidenum">
              <a:rPr lang="zh-CN" altLang="en-US" sz="1200">
                <a:ea typeface="PMingLiU" panose="02020500000000000000" pitchFamily="18" charset="-120"/>
              </a:rPr>
            </a:fld>
            <a:endParaRPr lang="en-US" altLang="zh-CN" sz="1200">
              <a:ea typeface="PMingLiU" panose="02020500000000000000" pitchFamily="18" charset="-120"/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9pPr>
          </a:lstStyle>
          <a:p>
            <a:pPr eaLnBrk="1" hangingPunct="1"/>
            <a:fld id="{F218A2DF-2F35-4159-89F3-B1B6E9378F00}" type="slidenum">
              <a:rPr lang="zh-CN" altLang="en-US" sz="1200">
                <a:ea typeface="PMingLiU" panose="02020500000000000000" pitchFamily="18" charset="-120"/>
              </a:rPr>
            </a:fld>
            <a:endParaRPr lang="en-US" altLang="zh-CN" sz="1200">
              <a:ea typeface="PMingLiU" panose="02020500000000000000" pitchFamily="18" charset="-120"/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027"/>
          <p:cNvSpPr>
            <a:spLocks noChangeArrowheads="1"/>
          </p:cNvSpPr>
          <p:nvPr userDrawn="1"/>
        </p:nvSpPr>
        <p:spPr bwMode="ltGray">
          <a:xfrm>
            <a:off x="533400" y="238125"/>
            <a:ext cx="8339455" cy="6391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 sz="2400">
              <a:ea typeface="PMingLiU" panose="02020500000000000000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r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PMingLiU" panose="02020500000000000000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PMingLiU" panose="02020500000000000000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PMingLiU" panose="02020500000000000000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PMingLiU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PMingLiU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PMingLiU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PMingLiU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PMingLiU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1026"/>
          <p:cNvSpPr txBox="1">
            <a:spLocks noChangeArrowheads="1"/>
          </p:cNvSpPr>
          <p:nvPr/>
        </p:nvSpPr>
        <p:spPr bwMode="auto">
          <a:xfrm>
            <a:off x="395288" y="2346960"/>
            <a:ext cx="8353425" cy="1753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9pPr>
          </a:lstStyle>
          <a:p>
            <a:pPr algn="ctr" eaLnBrk="1" hangingPunct="1"/>
            <a:r>
              <a:rPr kumimoji="0" lang="en-AU" altLang="zh-CN" sz="5400" b="1">
                <a:solidFill>
                  <a:srgbClr val="339933"/>
                </a:solidFill>
                <a:ea typeface="宋体" panose="02010600030101010101" pitchFamily="2" charset="-122"/>
              </a:rPr>
              <a:t>Chapter 2</a:t>
            </a:r>
            <a:r>
              <a:rPr kumimoji="0" lang="en-US" altLang="en-AU" sz="5400" b="1">
                <a:solidFill>
                  <a:srgbClr val="339933"/>
                </a:solidFill>
                <a:ea typeface="宋体" panose="02010600030101010101" pitchFamily="2" charset="-122"/>
              </a:rPr>
              <a:t>/3</a:t>
            </a:r>
            <a:endParaRPr kumimoji="0" lang="en-US" altLang="en-AU" sz="5400" b="1">
              <a:solidFill>
                <a:srgbClr val="339933"/>
              </a:solidFill>
              <a:ea typeface="宋体" panose="02010600030101010101" pitchFamily="2" charset="-122"/>
            </a:endParaRPr>
          </a:p>
          <a:p>
            <a:pPr algn="ctr" eaLnBrk="1" hangingPunct="1"/>
            <a:r>
              <a:rPr lang="zh-CN" altLang="en-US" sz="5400" b="1">
                <a:solidFill>
                  <a:srgbClr val="FF0000"/>
                </a:solidFill>
              </a:rPr>
              <a:t>习题课</a:t>
            </a:r>
            <a:endParaRPr lang="zh-CN" altLang="en-US" sz="5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65638" name="Text Box 6"/>
              <p:cNvSpPr txBox="1">
                <a:spLocks noChangeArrowheads="1"/>
              </p:cNvSpPr>
              <p:nvPr/>
            </p:nvSpPr>
            <p:spPr bwMode="auto">
              <a:xfrm>
                <a:off x="613410" y="1700213"/>
                <a:ext cx="7956550" cy="25419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b="1">
                    <a:ea typeface="宋体" panose="02010600030101010101" pitchFamily="2" charset="-122"/>
                  </a:rPr>
                  <a:t>       </a:t>
                </a:r>
                <a:r>
                  <a:rPr lang="en-US" altLang="zh-CN" b="1">
                    <a:ea typeface="宋体" panose="02010600030101010101" pitchFamily="2" charset="-122"/>
                  </a:rPr>
                  <a:t>        </a:t>
                </a:r>
                <a:r>
                  <a:rPr lang="zh-CN" altLang="en-US" b="1">
                    <a:ea typeface="宋体" panose="02010600030101010101" pitchFamily="2" charset="-122"/>
                  </a:rPr>
                  <a:t>设随机变量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𝑿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~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𝑵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(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𝟎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,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𝟏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)</m:t>
                    </m:r>
                  </m:oMath>
                </a14:m>
                <a:r>
                  <a:rPr lang="en-US" altLang="zh-CN">
                    <a:ea typeface="宋体" panose="02010600030101010101" pitchFamily="2" charset="-122"/>
                  </a:rPr>
                  <a:t>.</a:t>
                </a:r>
                <a:endParaRPr lang="en-US" altLang="zh-CN">
                  <a:ea typeface="宋体" panose="02010600030101010101" pitchFamily="2" charset="-122"/>
                </a:endParaRP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zh-CN">
                    <a:ea typeface="宋体" panose="02010600030101010101" pitchFamily="2" charset="-122"/>
                  </a:rPr>
                  <a:t>(1) </a:t>
                </a:r>
                <a:r>
                  <a:rPr lang="zh-CN" altLang="en-US">
                    <a:ea typeface="宋体" panose="02010600030101010101" pitchFamily="2" charset="-122"/>
                  </a:rPr>
                  <a:t>求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=</m:t>
                    </m:r>
                    <m:sSup>
                      <m:sSupPr>
                        <m:ctrlP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𝒆</m:t>
                        </m:r>
                      </m:e>
                      <m:sup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𝑿</m:t>
                        </m:r>
                      </m:sup>
                    </m:sSup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的概率密度。</a:t>
                </a:r>
                <a:endParaRPr lang="zh-CN" altLang="en-US">
                  <a:latin typeface="Cambria Math" panose="02040503050406030204" charset="0"/>
                  <a:ea typeface="宋体" panose="02010600030101010101" pitchFamily="2" charset="-122"/>
                  <a:cs typeface="Cambria Math" panose="02040503050406030204" charset="0"/>
                </a:endParaRP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zh-CN">
                    <a:ea typeface="宋体" panose="02010600030101010101" pitchFamily="2" charset="-122"/>
                    <a:sym typeface="+mn-ea"/>
                  </a:rPr>
                  <a:t>(2) </a:t>
                </a:r>
                <a:r>
                  <a:rPr lang="zh-CN" altLang="en-US">
                    <a:ea typeface="宋体" panose="02010600030101010101" pitchFamily="2" charset="-122"/>
                    <a:sym typeface="+mn-ea"/>
                  </a:rPr>
                  <a:t>求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=</m:t>
                    </m:r>
                    <m:sSup>
                      <m:sSupPr>
                        <m:ctrlP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𝟐</m:t>
                        </m:r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𝑿</m:t>
                        </m:r>
                      </m:e>
                      <m:sup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𝟐</m:t>
                        </m:r>
                      </m:sup>
                    </m:sSup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+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𝟏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的概率密度。</a:t>
                </a:r>
                <a:endParaRPr lang="zh-CN" altLang="en-US">
                  <a:latin typeface="Cambria Math" panose="02040503050406030204" charset="0"/>
                  <a:ea typeface="宋体" panose="02010600030101010101" pitchFamily="2" charset="-122"/>
                  <a:cs typeface="Cambria Math" panose="02040503050406030204" charset="0"/>
                </a:endParaRP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zh-CN">
                    <a:ea typeface="宋体" panose="02010600030101010101" pitchFamily="2" charset="-122"/>
                    <a:sym typeface="+mn-ea"/>
                  </a:rPr>
                  <a:t>(3) </a:t>
                </a:r>
                <a:r>
                  <a:rPr lang="zh-CN" altLang="en-US">
                    <a:ea typeface="宋体" panose="02010600030101010101" pitchFamily="2" charset="-122"/>
                    <a:sym typeface="+mn-ea"/>
                  </a:rPr>
                  <a:t>求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dPr>
                      <m:e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𝑿</m:t>
                        </m:r>
                      </m:e>
                    </m:d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的概率</a:t>
                </a:r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密度。</a:t>
                </a:r>
                <a:endParaRPr lang="en-US" altLang="zh-CN">
                  <a:ea typeface="宋体" panose="02010600030101010101" pitchFamily="2" charset="-122"/>
                </a:endParaRPr>
              </a:p>
            </p:txBody>
          </p:sp>
        </mc:Choice>
        <mc:Fallback>
          <p:sp>
            <p:nvSpPr>
              <p:cNvPr id="96563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3410" y="1700213"/>
                <a:ext cx="7956550" cy="2541905"/>
              </a:xfrm>
              <a:prstGeom prst="rect">
                <a:avLst/>
              </a:prstGeom>
              <a:blipFill rotWithShape="1">
                <a:blip r:embed="rId1"/>
                <a:stretch>
                  <a:fillRect t="-13" b="1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1316" name="Line 9"/>
          <p:cNvSpPr>
            <a:spLocks noChangeShapeType="1"/>
          </p:cNvSpPr>
          <p:nvPr/>
        </p:nvSpPr>
        <p:spPr bwMode="auto">
          <a:xfrm>
            <a:off x="5680710" y="6019800"/>
            <a:ext cx="0" cy="838200"/>
          </a:xfrm>
          <a:prstGeom prst="line">
            <a:avLst/>
          </a:prstGeom>
          <a:noFill/>
          <a:ln w="762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1317" name="Text Box 21"/>
          <p:cNvSpPr txBox="1">
            <a:spLocks noChangeArrowheads="1"/>
          </p:cNvSpPr>
          <p:nvPr/>
        </p:nvSpPr>
        <p:spPr bwMode="auto">
          <a:xfrm>
            <a:off x="469265" y="1700530"/>
            <a:ext cx="205486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solidFill>
                  <a:srgbClr val="FF0066"/>
                </a:solidFill>
                <a:ea typeface="宋体" panose="02010600030101010101" pitchFamily="2" charset="-122"/>
              </a:rPr>
              <a:t>习题</a:t>
            </a:r>
            <a:r>
              <a:rPr lang="en-US" altLang="zh-CN" b="1">
                <a:solidFill>
                  <a:srgbClr val="FF0066"/>
                </a:solidFill>
                <a:ea typeface="宋体" panose="02010600030101010101" pitchFamily="2" charset="-122"/>
              </a:rPr>
              <a:t>2-35</a:t>
            </a:r>
            <a:r>
              <a:rPr lang="zh-CN" altLang="en-US" b="1">
                <a:solidFill>
                  <a:srgbClr val="FF0066"/>
                </a:solidFill>
                <a:ea typeface="宋体" panose="02010600030101010101" pitchFamily="2" charset="-122"/>
              </a:rPr>
              <a:t> </a:t>
            </a:r>
            <a:endParaRPr lang="en-US" altLang="zh-CN" b="1">
              <a:solidFill>
                <a:srgbClr val="FF0066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5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56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56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56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8" grpId="0" autoUpdateAnimBg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65638" name="Text Box 6"/>
              <p:cNvSpPr txBox="1">
                <a:spLocks noChangeArrowheads="1"/>
              </p:cNvSpPr>
              <p:nvPr/>
            </p:nvSpPr>
            <p:spPr bwMode="auto">
              <a:xfrm>
                <a:off x="613410" y="1700530"/>
                <a:ext cx="8303895" cy="42506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b="1">
                    <a:ea typeface="宋体" panose="02010600030101010101" pitchFamily="2" charset="-122"/>
                  </a:rPr>
                  <a:t> 设随机变量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𝑿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的概率密度为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𝒇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(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𝒙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)=</m:t>
                    </m:r>
                    <m:d>
                      <m:dPr>
                        <m:begChr m:val="{"/>
                        <m:endChr m:val=""/>
                        <m:ctrlP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1" i="1">
                                <a:latin typeface="Cambria Math" panose="02040503050406030204" charset="0"/>
                                <a:ea typeface="宋体" panose="02010600030101010101" pitchFamily="2" charset="-122"/>
                                <a:cs typeface="Cambria Math" panose="02040503050406030204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altLang="zh-CN" b="1" i="1">
                                      <a:latin typeface="Cambria Math" panose="02040503050406030204" charset="0"/>
                                      <a:ea typeface="宋体" panose="02010600030101010101" pitchFamily="2" charset="-122"/>
                                      <a:cs typeface="Cambria Math" panose="0204050305040603020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1" i="1">
                                      <a:latin typeface="Cambria Math" panose="02040503050406030204" charset="0"/>
                                      <a:ea typeface="宋体" panose="02010600030101010101" pitchFamily="2" charset="-122"/>
                                      <a:cs typeface="Cambria Math" panose="02040503050406030204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altLang="zh-CN" b="1" i="1">
                                      <a:latin typeface="Cambria Math" panose="02040503050406030204" charset="0"/>
                                      <a:ea typeface="宋体" panose="02010600030101010101" pitchFamily="2" charset="-122"/>
                                      <a:cs typeface="Cambria Math" panose="02040503050406030204" charset="0"/>
                                    </a:rPr>
                                    <m:t>𝟗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altLang="zh-CN" b="1" i="1">
                                      <a:latin typeface="Cambria Math" panose="02040503050406030204" charset="0"/>
                                      <a:ea typeface="宋体" panose="02010600030101010101" pitchFamily="2" charset="-122"/>
                                      <a:cs typeface="Cambria Math" panose="0204050305040603020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1" i="1">
                                      <a:latin typeface="Cambria Math" panose="02040503050406030204" charset="0"/>
                                      <a:ea typeface="宋体" panose="02010600030101010101" pitchFamily="2" charset="-122"/>
                                      <a:cs typeface="Cambria Math" panose="0204050305040603020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altLang="zh-CN" b="1" i="1">
                                      <a:latin typeface="Cambria Math" panose="02040503050406030204" charset="0"/>
                                      <a:ea typeface="宋体" panose="02010600030101010101" pitchFamily="2" charset="-122"/>
                                      <a:cs typeface="Cambria Math" panose="0204050305040603020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, 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𝟎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&lt;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𝒙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&lt;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𝟑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,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𝟎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, </m:t>
                              </m:r>
                              <m:r>
                                <a:rPr lang="zh-CN" altLang="en-US" b="1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其他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.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zh-CN">
                    <a:ea typeface="宋体" panose="02010600030101010101" pitchFamily="2" charset="-122"/>
                  </a:rPr>
                  <a:t>, </a:t>
                </a:r>
                <a14:m>
                  <m:oMath xmlns:m="http://schemas.openxmlformats.org/officeDocument/2006/math">
                    <m:r>
                      <a:rPr lang="zh-CN" altLang="en-US">
                        <a:latin typeface="Cambria Math" panose="02040503050406030204" charset="0"/>
                        <a:ea typeface="宋体" panose="02010600030101010101" pitchFamily="2" charset="-122"/>
                      </a:rPr>
                      <m:t>令随机变量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1" i="1">
                                <a:latin typeface="Cambria Math" panose="02040503050406030204" charset="0"/>
                                <a:ea typeface="宋体" panose="02010600030101010101" pitchFamily="2" charset="-122"/>
                                <a:cs typeface="Cambria Math" panose="02040503050406030204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𝟐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𝑿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≤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𝑿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𝟏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&lt;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𝑿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&lt;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𝟐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𝑿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≥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𝟐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altLang="zh-CN" b="1" i="1">
                  <a:latin typeface="Cambria Math" panose="02040503050406030204" charset="0"/>
                  <a:ea typeface="宋体" panose="02010600030101010101" pitchFamily="2" charset="-122"/>
                  <a:cs typeface="Cambria Math" panose="02040503050406030204" charset="0"/>
                </a:endParaRP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zh-CN" b="1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(1)</a:t>
                </a:r>
                <a:r>
                  <a:rPr lang="zh-CN" altLang="en-US" b="1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求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的分布函数；</a:t>
                </a:r>
                <a:endParaRPr lang="zh-CN" altLang="en-US">
                  <a:latin typeface="Cambria Math" panose="02040503050406030204" charset="0"/>
                  <a:ea typeface="宋体" panose="02010600030101010101" pitchFamily="2" charset="-122"/>
                  <a:cs typeface="Cambria Math" panose="02040503050406030204" charset="0"/>
                </a:endParaRP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zh-CN" b="1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(2)</a:t>
                </a:r>
                <a:r>
                  <a:rPr lang="zh-CN" altLang="en-US" b="1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求概率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𝑷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{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𝑿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≤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}.</m:t>
                    </m:r>
                  </m:oMath>
                </a14:m>
                <a:endParaRPr lang="en-US" altLang="zh-CN">
                  <a:ea typeface="宋体" panose="02010600030101010101" pitchFamily="2" charset="-122"/>
                </a:endParaRPr>
              </a:p>
              <a:p>
                <a:pPr eaLnBrk="1" hangingPunct="1">
                  <a:spcBef>
                    <a:spcPct val="50000"/>
                  </a:spcBef>
                </a:pPr>
                <a:endParaRPr lang="en-US" altLang="zh-CN">
                  <a:ea typeface="宋体" panose="02010600030101010101" pitchFamily="2" charset="-122"/>
                </a:endParaRPr>
              </a:p>
            </p:txBody>
          </p:sp>
        </mc:Choice>
        <mc:Fallback>
          <p:sp>
            <p:nvSpPr>
              <p:cNvPr id="96563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3410" y="1700530"/>
                <a:ext cx="8303895" cy="4250690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1316" name="Line 9"/>
          <p:cNvSpPr>
            <a:spLocks noChangeShapeType="1"/>
          </p:cNvSpPr>
          <p:nvPr/>
        </p:nvSpPr>
        <p:spPr bwMode="auto">
          <a:xfrm>
            <a:off x="5680710" y="6019800"/>
            <a:ext cx="0" cy="838200"/>
          </a:xfrm>
          <a:prstGeom prst="line">
            <a:avLst/>
          </a:prstGeom>
          <a:noFill/>
          <a:ln w="762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1317" name="Text Box 21"/>
          <p:cNvSpPr txBox="1">
            <a:spLocks noChangeArrowheads="1"/>
          </p:cNvSpPr>
          <p:nvPr/>
        </p:nvSpPr>
        <p:spPr bwMode="auto">
          <a:xfrm>
            <a:off x="467360" y="981075"/>
            <a:ext cx="371856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solidFill>
                  <a:srgbClr val="FF0066"/>
                </a:solidFill>
                <a:ea typeface="宋体" panose="02010600030101010101" pitchFamily="2" charset="-122"/>
              </a:rPr>
              <a:t>第二章考研</a:t>
            </a:r>
            <a:r>
              <a:rPr lang="zh-CN" altLang="en-US" b="1">
                <a:solidFill>
                  <a:srgbClr val="FF0066"/>
                </a:solidFill>
                <a:ea typeface="宋体" panose="02010600030101010101" pitchFamily="2" charset="-122"/>
              </a:rPr>
              <a:t>真题</a:t>
            </a:r>
            <a:endParaRPr lang="zh-CN" altLang="en-US" b="1">
              <a:solidFill>
                <a:srgbClr val="FF0066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5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56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8" grpId="0" autoUpdateAnimBg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65638" name="Text Box 6"/>
              <p:cNvSpPr txBox="1">
                <a:spLocks noChangeArrowheads="1"/>
              </p:cNvSpPr>
              <p:nvPr/>
            </p:nvSpPr>
            <p:spPr bwMode="auto">
              <a:xfrm>
                <a:off x="613410" y="1700530"/>
                <a:ext cx="8303895" cy="3127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b="1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(1)</a:t>
                </a:r>
                <a:r>
                  <a:rPr lang="zh-CN" altLang="en-US" b="1">
                    <a:ea typeface="宋体" panose="02010600030101010101" pitchFamily="2" charset="-122"/>
                  </a:rPr>
                  <a:t>设随机变量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𝑿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服从柯西分布，其概率密度为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𝒇</m:t>
                        </m:r>
                      </m:e>
                      <m:sub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𝑿</m:t>
                        </m:r>
                      </m:sub>
                    </m:sSub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(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𝒙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)=</m:t>
                    </m:r>
                    <m:f>
                      <m:fPr>
                        <m:ctrlP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𝟏</m:t>
                        </m:r>
                      </m:num>
                      <m:den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𝝅</m:t>
                        </m:r>
                      </m:den>
                    </m:f>
                    <m:f>
                      <m:fPr>
                        <m:ctrlP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𝟏</m:t>
                        </m:r>
                      </m:num>
                      <m:den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𝟏</m:t>
                        </m:r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CN" b="1" i="1">
                                <a:latin typeface="Cambria Math" panose="02040503050406030204" charset="0"/>
                                <a:ea typeface="宋体" panose="02010600030101010101" pitchFamily="2" charset="-122"/>
                                <a:cs typeface="Cambria Math" panose="02040503050406030204" charset="0"/>
                              </a:rPr>
                            </m:ctrlPr>
                          </m:sSupPr>
                          <m:e>
                            <m:r>
                              <a:rPr lang="en-US" altLang="zh-CN" b="1" i="1">
                                <a:latin typeface="Cambria Math" panose="02040503050406030204" charset="0"/>
                                <a:ea typeface="宋体" panose="02010600030101010101" pitchFamily="2" charset="-122"/>
                                <a:cs typeface="Cambria Math" panose="0204050305040603020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altLang="zh-CN" b="1" i="1">
                                <a:latin typeface="Cambria Math" panose="02040503050406030204" charset="0"/>
                                <a:ea typeface="宋体" panose="02010600030101010101" pitchFamily="2" charset="-122"/>
                                <a:cs typeface="Cambria Math" panose="0204050305040603020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1">
                        <a:latin typeface="Cambria Math" panose="02040503050406030204" charset="0"/>
                        <a:cs typeface="Cambria Math" panose="02040503050406030204" charset="0"/>
                      </a:rPr>
                      <m:t>,</m:t>
                    </m:r>
                    <m:r>
                      <a:rPr lang="en-US" b="1" i="1">
                        <a:latin typeface="Cambria Math" panose="02040503050406030204" charset="0"/>
                        <a:cs typeface="Cambria Math" panose="02040503050406030204" charset="0"/>
                      </a:rPr>
                      <m:t>−</m:t>
                    </m:r>
                    <m:r>
                      <a:rPr lang="en-US" altLang="zh-CN" b="1">
                        <a:latin typeface="Cambria Math" panose="02040503050406030204" charset="0"/>
                        <a:ea typeface="宋体" panose="02010600030101010101" pitchFamily="2" charset="-122"/>
                        <a:sym typeface="Symbol" panose="05050102010706020507" pitchFamily="18" charset="2"/>
                      </a:rPr>
                      <m:t></m:t>
                    </m:r>
                    <m:r>
                      <a:rPr lang="en-US" altLang="zh-CN" b="1">
                        <a:latin typeface="Cambria Math" panose="02040503050406030204" charset="0"/>
                        <a:ea typeface="宋体" panose="02010600030101010101" pitchFamily="2" charset="-122"/>
                        <a:sym typeface="Symbol" panose="05050102010706020507" pitchFamily="18" charset="2"/>
                      </a:rPr>
                      <m:t>&lt;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𝒙</m:t>
                    </m:r>
                    <m:r>
                      <a:rPr lang="en-US" altLang="zh-CN" b="1">
                        <a:latin typeface="Cambria Math" panose="02040503050406030204" charset="0"/>
                        <a:ea typeface="宋体" panose="02010600030101010101" pitchFamily="2" charset="-122"/>
                        <a:sym typeface="Symbol" panose="05050102010706020507" pitchFamily="18" charset="2"/>
                      </a:rPr>
                      <m:t>&lt;</m:t>
                    </m:r>
                    <m:r>
                      <a:rPr lang="en-US" altLang="zh-CN" b="1">
                        <a:latin typeface="Cambria Math" panose="02040503050406030204" charset="0"/>
                        <a:ea typeface="宋体" panose="02010600030101010101" pitchFamily="2" charset="-122"/>
                        <a:sym typeface="Symbol" panose="05050102010706020507" pitchFamily="18" charset="2"/>
                      </a:rPr>
                      <m:t></m:t>
                    </m:r>
                    <m:r>
                      <a:rPr lang="en-US" b="1" i="1">
                        <a:latin typeface="Cambria Math" panose="02040503050406030204" charset="0"/>
                        <a:cs typeface="Cambria Math" panose="02040503050406030204" charset="0"/>
                      </a:rPr>
                      <m:t> ,</m:t>
                    </m:r>
                  </m:oMath>
                </a14:m>
                <a:r>
                  <a:rPr lang="en-US" altLang="zh-CN">
                    <a:ea typeface="宋体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zh-CN" altLang="en-US">
                        <a:latin typeface="Cambria Math" panose="02040503050406030204" charset="0"/>
                        <a:ea typeface="宋体" panose="02010600030101010101" pitchFamily="2" charset="-122"/>
                      </a:rPr>
                      <m:t>设</m:t>
                    </m:r>
                    <m:r>
                      <a:rPr lang="zh-CN" altLang="en-US">
                        <a:latin typeface="Cambria Math" panose="02040503050406030204" charset="0"/>
                        <a:ea typeface="宋体" panose="02010600030101010101" pitchFamily="2" charset="-122"/>
                      </a:rPr>
                      <m:t>随机变量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是</a:t>
                </a:r>
                <a:r>
                  <a:rPr lang="en-US" altLang="zh-CN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(-1,1)</a:t>
                </a:r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上的均匀分布，且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𝑿</m:t>
                    </m:r>
                    <m:r>
                      <a:rPr lang="zh-CN" altLang="en-US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与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独立，求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𝒁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=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𝑿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+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的概率</a:t>
                </a:r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密度函数；</a:t>
                </a:r>
                <a:endParaRPr lang="zh-CN" altLang="en-US">
                  <a:latin typeface="Cambria Math" panose="02040503050406030204" charset="0"/>
                  <a:ea typeface="宋体" panose="02010600030101010101" pitchFamily="2" charset="-122"/>
                  <a:cs typeface="Cambria Math" panose="02040503050406030204" charset="0"/>
                </a:endParaRP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zh-CN" b="1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(2)</a:t>
                </a:r>
                <a:r>
                  <a:rPr lang="zh-CN" altLang="en-US" b="1">
                    <a:ea typeface="宋体" panose="02010600030101010101" pitchFamily="2" charset="-122"/>
                    <a:sym typeface="+mn-ea"/>
                  </a:rPr>
                  <a:t>设随机变量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𝑿</m:t>
                    </m:r>
                    <m:r>
                      <a:rPr lang="zh-CN" altLang="en-US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与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分别在</a:t>
                </a:r>
                <a:r>
                  <a:rPr lang="en-US" altLang="zh-CN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(-1,0)</a:t>
                </a:r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和</a:t>
                </a:r>
                <a:r>
                  <a:rPr lang="en-US" altLang="zh-CN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(0,1)</a:t>
                </a:r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  <a:sym typeface="+mn-ea"/>
                  </a:rPr>
                  <a:t>上服从均匀分布，又设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𝑿</m:t>
                    </m:r>
                    <m:r>
                      <a:rPr lang="zh-CN" altLang="en-US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与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相互独立，求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𝒁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=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𝑿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+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的概率</a:t>
                </a:r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密度。</a:t>
                </a:r>
                <a:endParaRPr lang="zh-CN" altLang="en-US">
                  <a:latin typeface="Cambria Math" panose="02040503050406030204" charset="0"/>
                  <a:ea typeface="宋体" panose="02010600030101010101" pitchFamily="2" charset="-122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96563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3410" y="1700530"/>
                <a:ext cx="8303895" cy="3127375"/>
              </a:xfrm>
              <a:prstGeom prst="rect">
                <a:avLst/>
              </a:prstGeom>
              <a:blipFill rotWithShape="1">
                <a:blip r:embed="rId1"/>
                <a:stretch>
                  <a:fillRect r="-295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1316" name="Line 9"/>
          <p:cNvSpPr>
            <a:spLocks noChangeShapeType="1"/>
          </p:cNvSpPr>
          <p:nvPr/>
        </p:nvSpPr>
        <p:spPr bwMode="auto">
          <a:xfrm>
            <a:off x="5680710" y="6019800"/>
            <a:ext cx="0" cy="838200"/>
          </a:xfrm>
          <a:prstGeom prst="line">
            <a:avLst/>
          </a:prstGeom>
          <a:noFill/>
          <a:ln w="762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1317" name="Text Box 21"/>
          <p:cNvSpPr txBox="1">
            <a:spLocks noChangeArrowheads="1"/>
          </p:cNvSpPr>
          <p:nvPr/>
        </p:nvSpPr>
        <p:spPr bwMode="auto">
          <a:xfrm>
            <a:off x="467360" y="981075"/>
            <a:ext cx="263969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solidFill>
                  <a:srgbClr val="FF0066"/>
                </a:solidFill>
                <a:ea typeface="宋体" panose="02010600030101010101" pitchFamily="2" charset="-122"/>
              </a:rPr>
              <a:t>第三章例题</a:t>
            </a:r>
            <a:endParaRPr lang="zh-CN" altLang="en-US" b="1">
              <a:solidFill>
                <a:srgbClr val="FF0066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5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8" grpId="0" autoUpdateAnimBg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65638" name="Text Box 6"/>
              <p:cNvSpPr txBox="1">
                <a:spLocks noChangeArrowheads="1"/>
              </p:cNvSpPr>
              <p:nvPr/>
            </p:nvSpPr>
            <p:spPr bwMode="auto">
              <a:xfrm>
                <a:off x="107950" y="1700530"/>
                <a:ext cx="8896350" cy="30022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華康少女文字W3(P)" pitchFamily="2" charset="-12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 b="1">
                    <a:ea typeface="宋体" panose="02010600030101010101" pitchFamily="2" charset="-122"/>
                  </a:rPr>
                  <a:t>设随机变量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𝑿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, 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相互独立，且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𝑿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的概率分布为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𝑷</m:t>
                    </m:r>
                    <m:d>
                      <m:dPr>
                        <m:begChr m:val="{"/>
                        <m:endChr m:val="}"/>
                        <m:ctrlP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dPr>
                      <m:e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𝑿</m:t>
                        </m:r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=</m:t>
                        </m:r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𝟎</m:t>
                        </m:r>
                      </m:e>
                    </m:d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=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𝑷</m:t>
                    </m:r>
                    <m:d>
                      <m:dPr>
                        <m:begChr m:val="{"/>
                        <m:endChr m:val="}"/>
                        <m:ctrlP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dPr>
                      <m:e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𝑿</m:t>
                        </m:r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=</m:t>
                        </m:r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𝟐</m:t>
                        </m:r>
                      </m:e>
                    </m:d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=</m:t>
                    </m:r>
                    <m:f>
                      <m:fPr>
                        <m:ctrlP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𝟏</m:t>
                        </m:r>
                      </m:num>
                      <m:den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𝟐</m:t>
                        </m:r>
                      </m:den>
                    </m:f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,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的概率密度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𝒇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(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𝒚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)=</m:t>
                    </m:r>
                    <m:d>
                      <m:dPr>
                        <m:begChr m:val="{"/>
                        <m:endChr m:val=""/>
                        <m:ctrlP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b="1" i="1">
                                <a:latin typeface="Cambria Math" panose="02040503050406030204" charset="0"/>
                                <a:ea typeface="宋体" panose="02010600030101010101" pitchFamily="2" charset="-122"/>
                                <a:cs typeface="Cambria Math" panose="02040503050406030204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𝟐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𝒚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,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𝟎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&lt;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𝒚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&lt;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𝟎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宋体" panose="02010600030101010101" pitchFamily="2" charset="-122"/>
                                  <a:cs typeface="Cambria Math" panose="02040503050406030204" charset="0"/>
                                </a:rPr>
                                <m:t>, </m:t>
                              </m:r>
                              <m:r>
                                <a:rPr lang="zh-CN" altLang="en-US" b="1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其他</m:t>
                              </m:r>
                              <m:r>
                                <a:rPr lang="en-US" altLang="zh-CN" b="1" i="1">
                                  <a:latin typeface="Cambria Math" panose="02040503050406030204" charset="0"/>
                                  <a:ea typeface="MS Mincho" charset="0"/>
                                  <a:cs typeface="Cambria Math" panose="02040503050406030204" charset="0"/>
                                </a:rPr>
                                <m:t>         </m:t>
                              </m:r>
                            </m:e>
                          </m:mr>
                        </m:m>
                      </m:e>
                    </m:d>
                    <m:r>
                      <a:rPr lang="en-US" b="1" i="1">
                        <a:latin typeface="Cambria Math" panose="02040503050406030204" charset="0"/>
                        <a:cs typeface="Cambria Math" panose="02040503050406030204" charset="0"/>
                      </a:rPr>
                      <m:t>,</m:t>
                    </m:r>
                  </m:oMath>
                </a14:m>
                <a:r>
                  <a:rPr lang="en-US" altLang="zh-CN">
                    <a:ea typeface="宋体" panose="02010600030101010101" pitchFamily="2" charset="-122"/>
                  </a:rPr>
                  <a:t> </a:t>
                </a:r>
                <a:endParaRPr lang="en-US" altLang="zh-CN">
                  <a:ea typeface="宋体" panose="02010600030101010101" pitchFamily="2" charset="-122"/>
                </a:endParaRPr>
              </a:p>
              <a:p>
                <a:pPr eaLnBrk="1" hangingPunct="1">
                  <a:spcBef>
                    <a:spcPct val="50000"/>
                  </a:spcBef>
                </a:pPr>
                <a:r>
                  <a:rPr lang="zh-CN" altLang="en-US">
                    <a:ea typeface="宋体" panose="02010600030101010101" pitchFamily="2" charset="-122"/>
                  </a:rPr>
                  <a:t>（</a:t>
                </a:r>
                <a:r>
                  <a:rPr lang="en-US" altLang="zh-CN">
                    <a:ea typeface="宋体" panose="02010600030101010101" pitchFamily="2" charset="-122"/>
                  </a:rPr>
                  <a:t>1</a:t>
                </a:r>
                <a:r>
                  <a:rPr lang="zh-CN" altLang="en-US">
                    <a:ea typeface="宋体" panose="02010600030101010101" pitchFamily="2" charset="-122"/>
                  </a:rPr>
                  <a:t>）求</a:t>
                </a:r>
                <a14:m>
                  <m:oMath xmlns:m="http://schemas.openxmlformats.org/officeDocument/2006/math"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𝑷</m:t>
                    </m:r>
                    <m:d>
                      <m:dPr>
                        <m:begChr m:val="{"/>
                        <m:endChr m:val="}"/>
                        <m:ctrlP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dPr>
                      <m:e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𝒀</m:t>
                        </m:r>
                        <m:r>
                          <a:rPr lang="en-US" altLang="zh-CN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  <m:t>≤</m:t>
                        </m:r>
                        <m:f>
                          <m:fPr>
                            <m:ctrlPr>
                              <a:rPr lang="en-US" altLang="zh-CN" b="1" i="1">
                                <a:latin typeface="Cambria Math" panose="02040503050406030204" charset="0"/>
                                <a:ea typeface="宋体" panose="02010600030101010101" pitchFamily="2" charset="-122"/>
                                <a:cs typeface="Cambria Math" panose="02040503050406030204" charset="0"/>
                              </a:rPr>
                            </m:ctrlPr>
                          </m:fPr>
                          <m:num>
                            <m:r>
                              <a:rPr lang="en-US" altLang="zh-CN" b="1" i="1">
                                <a:latin typeface="Cambria Math" panose="02040503050406030204" charset="0"/>
                                <a:ea typeface="宋体" panose="02010600030101010101" pitchFamily="2" charset="-122"/>
                                <a:cs typeface="Cambria Math" panose="02040503050406030204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altLang="zh-CN" b="1" i="1">
                                <a:latin typeface="Cambria Math" panose="02040503050406030204" charset="0"/>
                                <a:ea typeface="宋体" panose="02010600030101010101" pitchFamily="2" charset="-122"/>
                                <a:cs typeface="Cambria Math" panose="02040503050406030204" charset="0"/>
                              </a:rPr>
                              <m:t>𝟑</m:t>
                            </m:r>
                          </m:den>
                        </m:f>
                      </m:e>
                    </m:d>
                  </m:oMath>
                </a14:m>
                <a:endParaRPr lang="en-US" altLang="zh-CN" b="1" i="1">
                  <a:latin typeface="Cambria Math" panose="02040503050406030204" charset="0"/>
                  <a:ea typeface="宋体" panose="02010600030101010101" pitchFamily="2" charset="-122"/>
                  <a:cs typeface="Cambria Math" panose="02040503050406030204" charset="0"/>
                </a:endParaRPr>
              </a:p>
              <a:p>
                <a:pPr eaLnBrk="1" hangingPunct="1">
                  <a:spcBef>
                    <a:spcPct val="50000"/>
                  </a:spcBef>
                </a:pPr>
                <a:r>
                  <a:rPr lang="zh-CN" altLang="en-US">
                    <a:ea typeface="宋体" panose="02010600030101010101" pitchFamily="2" charset="-122"/>
                    <a:sym typeface="+mn-ea"/>
                  </a:rPr>
                  <a:t>（</a:t>
                </a:r>
                <a:r>
                  <a:rPr lang="en-US" altLang="zh-CN">
                    <a:ea typeface="宋体" panose="02010600030101010101" pitchFamily="2" charset="-122"/>
                    <a:sym typeface="+mn-ea"/>
                  </a:rPr>
                  <a:t>2</a:t>
                </a:r>
                <a:r>
                  <a:rPr lang="zh-CN" altLang="en-US">
                    <a:ea typeface="宋体" panose="02010600030101010101" pitchFamily="2" charset="-122"/>
                    <a:sym typeface="+mn-ea"/>
                  </a:rPr>
                  <a:t>）</a:t>
                </a:r>
                <a14:m>
                  <m:oMath xmlns:m="http://schemas.openxmlformats.org/officeDocument/2006/math">
                    <m:r>
                      <a:rPr lang="zh-CN" altLang="en-US">
                        <a:latin typeface="Cambria Math" panose="02040503050406030204" charset="0"/>
                        <a:ea typeface="宋体" panose="02010600030101010101" pitchFamily="2" charset="-122"/>
                        <a:sym typeface="+mn-ea"/>
                      </a:rPr>
                      <m:t>求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𝒁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=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𝑿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+</m:t>
                    </m:r>
                    <m:r>
                      <a:rPr lang="en-US" altLang="zh-CN" b="1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𝒀</m:t>
                    </m:r>
                  </m:oMath>
                </a14:m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的概率</a:t>
                </a:r>
                <a:r>
                  <a:rPr lang="zh-CN" altLang="en-US">
                    <a:latin typeface="Cambria Math" panose="02040503050406030204" charset="0"/>
                    <a:ea typeface="宋体" panose="02010600030101010101" pitchFamily="2" charset="-122"/>
                    <a:cs typeface="Cambria Math" panose="02040503050406030204" charset="0"/>
                  </a:rPr>
                  <a:t>密度函数；</a:t>
                </a:r>
                <a:endParaRPr lang="zh-CN" altLang="en-US">
                  <a:latin typeface="Cambria Math" panose="02040503050406030204" charset="0"/>
                  <a:ea typeface="宋体" panose="02010600030101010101" pitchFamily="2" charset="-122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96563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950" y="1700530"/>
                <a:ext cx="8896350" cy="3002280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1316" name="Line 9"/>
          <p:cNvSpPr>
            <a:spLocks noChangeShapeType="1"/>
          </p:cNvSpPr>
          <p:nvPr/>
        </p:nvSpPr>
        <p:spPr bwMode="auto">
          <a:xfrm>
            <a:off x="5680710" y="6019800"/>
            <a:ext cx="0" cy="838200"/>
          </a:xfrm>
          <a:prstGeom prst="line">
            <a:avLst/>
          </a:prstGeom>
          <a:noFill/>
          <a:ln w="762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1317" name="Text Box 21"/>
          <p:cNvSpPr txBox="1">
            <a:spLocks noChangeArrowheads="1"/>
          </p:cNvSpPr>
          <p:nvPr/>
        </p:nvSpPr>
        <p:spPr bwMode="auto">
          <a:xfrm>
            <a:off x="467360" y="981075"/>
            <a:ext cx="39801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華康少女文字W3(P)" pitchFamily="2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>
                <a:solidFill>
                  <a:srgbClr val="FF0066"/>
                </a:solidFill>
                <a:ea typeface="宋体" panose="02010600030101010101" pitchFamily="2" charset="-122"/>
              </a:rPr>
              <a:t>第三章考研</a:t>
            </a:r>
            <a:r>
              <a:rPr lang="zh-CN" altLang="en-US" b="1">
                <a:solidFill>
                  <a:srgbClr val="FF0066"/>
                </a:solidFill>
                <a:ea typeface="宋体" panose="02010600030101010101" pitchFamily="2" charset="-122"/>
              </a:rPr>
              <a:t>真题</a:t>
            </a:r>
            <a:endParaRPr lang="zh-CN" altLang="en-US" b="1">
              <a:solidFill>
                <a:srgbClr val="FF0066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5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56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56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8" grpId="0" autoUpdateAnimBg="0" build="p"/>
    </p:bldLst>
  </p:timing>
</p:sld>
</file>

<file path=ppt/tags/tag1.xml><?xml version="1.0" encoding="utf-8"?>
<p:tagLst xmlns:p="http://schemas.openxmlformats.org/presentationml/2006/main">
  <p:tag name="commondata" val="eyJoZGlkIjoiN2M0ZWYyNDkzMDQ4YTQxMmVhNzUxNmFjMWI4ZDBhNDAifQ=="/>
</p:tagLst>
</file>

<file path=ppt/theme/theme1.xml><?xml version="1.0" encoding="utf-8"?>
<a:theme xmlns:a="http://schemas.openxmlformats.org/drawingml/2006/main" name="Notebook">
  <a:themeElements>
    <a:clrScheme name="Notebook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Notebook">
      <a:majorFont>
        <a:latin typeface="Times New Roman"/>
        <a:ea typeface="PMingLiU"/>
        <a:cs typeface=""/>
      </a:majorFont>
      <a:minorFont>
        <a:latin typeface="Times New Roman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華康少女文字W3(P)" pitchFamily="2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TW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華康少女文字W3(P)" pitchFamily="2" charset="-120"/>
          </a:defRPr>
        </a:defPPr>
      </a:lstStyle>
    </a:lnDef>
  </a:objectDefaults>
  <a:extraClrSchemeLst>
    <a:extraClrScheme>
      <a:clrScheme name="Notebook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Office\Templates\簡報設計範本\NOTEBOOK.POT</Template>
  <TotalTime>0</TotalTime>
  <Words>587</Words>
  <Application>WPS 演示</Application>
  <PresentationFormat>全屏显示(4:3)</PresentationFormat>
  <Paragraphs>28</Paragraphs>
  <Slides>5</Slides>
  <Notes>153</Notes>
  <HiddenSlides>1</HiddenSlides>
  <MMClips>1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華康少女文字W3(P)</vt:lpstr>
      <vt:lpstr>MingLiU</vt:lpstr>
      <vt:lpstr>PMingLiU</vt:lpstr>
      <vt:lpstr>Monotype Sorts</vt:lpstr>
      <vt:lpstr>Wingdings</vt:lpstr>
      <vt:lpstr>Cambria Math</vt:lpstr>
      <vt:lpstr>MS Mincho</vt:lpstr>
      <vt:lpstr>Segoe Print</vt:lpstr>
      <vt:lpstr>Symbol</vt:lpstr>
      <vt:lpstr>微软雅黑</vt:lpstr>
      <vt:lpstr>Arial Unicode MS</vt:lpstr>
      <vt:lpstr>Notebook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Networks</dc:title>
  <dc:creator>KOKA</dc:creator>
  <cp:lastModifiedBy>嘉婧</cp:lastModifiedBy>
  <cp:revision>908</cp:revision>
  <dcterms:created xsi:type="dcterms:W3CDTF">2000-11-07T09:00:00Z</dcterms:created>
  <dcterms:modified xsi:type="dcterms:W3CDTF">2024-04-27T12:53:50Z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6C2573772D104E6AB5FE378E39D67216_13</vt:lpwstr>
  </property>
  <property fmtid="{D5CDD505-2E9C-101B-9397-08002B2CF9AE}" pid="3" name="KSOProductBuildVer">
    <vt:lpwstr>2052-12.1.0.16729</vt:lpwstr>
  </property>
</Properties>
</file>